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960" userDrawn="1">
          <p15:clr>
            <a:srgbClr val="A4A3A4"/>
          </p15:clr>
        </p15:guide>
        <p15:guide id="5"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A1"/>
    <a:srgbClr val="FDBB30"/>
    <a:srgbClr val="25428D"/>
    <a:srgbClr val="EF3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5"/>
    <p:restoredTop sz="94658"/>
  </p:normalViewPr>
  <p:slideViewPr>
    <p:cSldViewPr snapToGrid="0" snapToObjects="1">
      <p:cViewPr varScale="1">
        <p:scale>
          <a:sx n="114" d="100"/>
          <a:sy n="114" d="100"/>
        </p:scale>
        <p:origin x="258" y="102"/>
      </p:cViewPr>
      <p:guideLst>
        <p:guide orient="horz" pos="2160"/>
        <p:guide pos="3840"/>
        <p:guide pos="7296"/>
        <p:guide orient="horz" pos="960"/>
        <p:guide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mreska\Desktop\Michelles%20Jobs\&#8211;AN\&#8226;Marketing%20Dept.\4651-Ascend%20Research%20Reports\orig\Lead%20Generation%20Conversions\Allegra%20Lead%20Generation%20Conversions%20SMB%20Charts%20171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800" b="1" dirty="0">
                <a:solidFill>
                  <a:schemeClr val="tx1">
                    <a:lumMod val="75000"/>
                    <a:lumOff val="25000"/>
                  </a:schemeClr>
                </a:solidFill>
              </a:rPr>
              <a:t>What are the most important OBJECTIVES of </a:t>
            </a:r>
            <a:r>
              <a:rPr lang="en-US" sz="1800" b="1">
                <a:solidFill>
                  <a:schemeClr val="tx1">
                    <a:lumMod val="75000"/>
                    <a:lumOff val="25000"/>
                  </a:schemeClr>
                </a:solidFill>
              </a:rPr>
              <a:t>a </a:t>
            </a:r>
            <a:br>
              <a:rPr lang="en-US" sz="1800" b="1">
                <a:solidFill>
                  <a:schemeClr val="tx1">
                    <a:lumMod val="75000"/>
                    <a:lumOff val="25000"/>
                  </a:schemeClr>
                </a:solidFill>
              </a:rPr>
            </a:br>
            <a:r>
              <a:rPr lang="en-US" sz="1800" b="1">
                <a:solidFill>
                  <a:schemeClr val="tx1">
                    <a:lumMod val="75000"/>
                    <a:lumOff val="25000"/>
                  </a:schemeClr>
                </a:solidFill>
              </a:rPr>
              <a:t>lead </a:t>
            </a:r>
            <a:r>
              <a:rPr lang="en-US" sz="1800" b="1" dirty="0">
                <a:solidFill>
                  <a:schemeClr val="tx1">
                    <a:lumMod val="75000"/>
                    <a:lumOff val="25000"/>
                  </a:schemeClr>
                </a:solidFill>
              </a:rPr>
              <a:t>generation strategy?</a:t>
            </a:r>
          </a:p>
        </c:rich>
      </c:tx>
      <c:layout>
        <c:manualLayout>
          <c:xMode val="edge"/>
          <c:yMode val="edge"/>
          <c:x val="0.18800067492292599"/>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46500513455401"/>
          <c:y val="0.156327265677"/>
          <c:w val="0.54753499562554697"/>
          <c:h val="0.843672839506173"/>
        </c:manualLayout>
      </c:layout>
      <c:barChart>
        <c:barDir val="bar"/>
        <c:grouping val="clustered"/>
        <c:varyColors val="0"/>
        <c:ser>
          <c:idx val="0"/>
          <c:order val="0"/>
          <c:spPr>
            <a:solidFill>
              <a:srgbClr val="FDBB3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Automate lead generation processes</c:v>
                </c:pt>
                <c:pt idx="1">
                  <c:v>Measure lead generation ROI</c:v>
                </c:pt>
                <c:pt idx="2">
                  <c:v>Reduce cost to acquire leads</c:v>
                </c:pt>
                <c:pt idx="3">
                  <c:v>Increase website traffic</c:v>
                </c:pt>
                <c:pt idx="4">
                  <c:v>Improve lead data quality</c:v>
                </c:pt>
                <c:pt idx="5">
                  <c:v>Increase number of leads generated</c:v>
                </c:pt>
                <c:pt idx="6">
                  <c:v>Increase lead-to-customer conversions</c:v>
                </c:pt>
              </c:strCache>
            </c:strRef>
          </c:cat>
          <c:val>
            <c:numRef>
              <c:f>Sheet1!$B$6:$B$12</c:f>
              <c:numCache>
                <c:formatCode>0%</c:formatCode>
                <c:ptCount val="7"/>
                <c:pt idx="0">
                  <c:v>0.22</c:v>
                </c:pt>
                <c:pt idx="1">
                  <c:v>0.24</c:v>
                </c:pt>
                <c:pt idx="2">
                  <c:v>0.27</c:v>
                </c:pt>
                <c:pt idx="3">
                  <c:v>0.28000000000000003</c:v>
                </c:pt>
                <c:pt idx="4">
                  <c:v>0.47</c:v>
                </c:pt>
                <c:pt idx="5">
                  <c:v>0.47</c:v>
                </c:pt>
                <c:pt idx="6">
                  <c:v>0.73</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2009173648"/>
        <c:axId val="2010065488"/>
      </c:barChart>
      <c:catAx>
        <c:axId val="20091736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010065488"/>
        <c:crosses val="autoZero"/>
        <c:auto val="1"/>
        <c:lblAlgn val="ctr"/>
        <c:lblOffset val="100"/>
        <c:noMultiLvlLbl val="0"/>
      </c:catAx>
      <c:valAx>
        <c:axId val="2010065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09173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effectLst>
              <a:outerShdw blurRad="57150" dist="19050" dir="5400000" algn="tl" rotWithShape="0">
                <a:prstClr val="black">
                  <a:alpha val="62000"/>
                </a:prstClr>
              </a:outerShdw>
            </a:effectLst>
          </c:spPr>
          <c:dPt>
            <c:idx val="0"/>
            <c:bubble3D val="0"/>
            <c:spPr>
              <a:solidFill>
                <a:srgbClr val="FDBB30"/>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1-192B-4240-A6B5-9D0C61E3BC7A}"/>
              </c:ext>
            </c:extLst>
          </c:dPt>
          <c:dPt>
            <c:idx val="1"/>
            <c:bubble3D val="0"/>
            <c:spPr>
              <a:solidFill>
                <a:srgbClr val="0080A1"/>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3-192B-4240-A6B5-9D0C61E3BC7A}"/>
              </c:ext>
            </c:extLst>
          </c:dPt>
          <c:dPt>
            <c:idx val="2"/>
            <c:bubble3D val="0"/>
            <c:spPr>
              <a:solidFill>
                <a:sysClr val="window" lastClr="FFFFFF">
                  <a:lumMod val="50000"/>
                </a:sysClr>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5-192B-4240-A6B5-9D0C61E3BC7A}"/>
              </c:ext>
            </c:extLst>
          </c:dPt>
          <c:dLbls>
            <c:dLbl>
              <c:idx val="0"/>
              <c:layout>
                <c:manualLayout>
                  <c:x val="-0.26313850414610201"/>
                  <c:y val="2.445545644653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Calibri" panose="020F0502020204030204" pitchFamily="34" charset="0"/>
                        <a:ea typeface="+mn-ea"/>
                        <a:cs typeface="+mn-cs"/>
                      </a:defRPr>
                    </a:pPr>
                    <a:fld id="{D5B79B11-0889-AE42-BC06-5497E9FC4EDA}" type="CATEGORYNAME">
                      <a:rPr lang="en-US" sz="1800">
                        <a:solidFill>
                          <a:schemeClr val="tx1"/>
                        </a:solidFill>
                      </a:rPr>
                      <a:pPr>
                        <a:defRPr sz="1800" b="1">
                          <a:solidFill>
                            <a:schemeClr val="tx1"/>
                          </a:solidFill>
                          <a:latin typeface="Calibri" panose="020F0502020204030204" pitchFamily="34" charset="0"/>
                        </a:defRPr>
                      </a:pPr>
                      <a:t>[CATEGORY NAME]</a:t>
                    </a:fld>
                    <a:r>
                      <a:rPr lang="en-US" sz="1800" baseline="0" dirty="0">
                        <a:solidFill>
                          <a:schemeClr val="tx1"/>
                        </a:solidFill>
                      </a:rPr>
                      <a:t>
</a:t>
                    </a:r>
                    <a:fld id="{D3BB454B-98AE-5F40-B563-BC0FC1084233}" type="PERCENTAGE">
                      <a:rPr lang="en-US" sz="2800" baseline="0">
                        <a:solidFill>
                          <a:schemeClr val="tx1"/>
                        </a:solidFill>
                      </a:rPr>
                      <a:pPr>
                        <a:defRPr sz="1800" b="1">
                          <a:solidFill>
                            <a:schemeClr val="tx1"/>
                          </a:solidFill>
                          <a:latin typeface="Calibri" panose="020F0502020204030204" pitchFamily="34" charset="0"/>
                        </a:defRPr>
                      </a:pPr>
                      <a:t>[PERCENTAGE]</a:t>
                    </a:fld>
                    <a:endParaRPr lang="en-US" sz="18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6018518518518"/>
                      <c:h val="0.266666666666667"/>
                    </c:manualLayout>
                  </c15:layout>
                  <c15:dlblFieldTable/>
                  <c15:showDataLabelsRange val="0"/>
                </c:ext>
                <c:ext xmlns:c16="http://schemas.microsoft.com/office/drawing/2014/chart" uri="{C3380CC4-5D6E-409C-BE32-E72D297353CC}">
                  <c16:uniqueId val="{00000001-192B-4240-A6B5-9D0C61E3BC7A}"/>
                </c:ext>
              </c:extLst>
            </c:dLbl>
            <c:dLbl>
              <c:idx val="1"/>
              <c:layout>
                <c:manualLayout>
                  <c:x val="0.20273248396033799"/>
                  <c:y val="-0.1808854166666669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panose="020F0502020204030204" pitchFamily="34" charset="0"/>
                        <a:ea typeface="+mn-ea"/>
                        <a:cs typeface="+mn-cs"/>
                      </a:defRPr>
                    </a:pPr>
                    <a:fld id="{D5352051-3E27-584B-97CE-44ACB3DBDADB}" type="CATEGORYNAME">
                      <a:rPr lang="en-US" sz="1800"/>
                      <a:pPr>
                        <a:defRPr sz="1800" b="1">
                          <a:solidFill>
                            <a:schemeClr val="bg1"/>
                          </a:solidFill>
                          <a:latin typeface="Calibri" panose="020F0502020204030204" pitchFamily="34" charset="0"/>
                        </a:defRPr>
                      </a:pPr>
                      <a:t>[CATEGORY NAME]</a:t>
                    </a:fld>
                    <a:r>
                      <a:rPr lang="en-US" sz="1800" baseline="0" dirty="0"/>
                      <a:t>
</a:t>
                    </a:r>
                    <a:fld id="{35B3DC5A-132A-2D4B-A6C9-DC2A4E864049}" type="PERCENTAGE">
                      <a:rPr lang="en-US" sz="2800" baseline="0"/>
                      <a:pPr>
                        <a:defRPr sz="1800" b="1">
                          <a:solidFill>
                            <a:schemeClr val="bg1"/>
                          </a:solidFill>
                          <a:latin typeface="Calibri" panose="020F0502020204030204" pitchFamily="34" charset="0"/>
                        </a:defRPr>
                      </a:pPr>
                      <a:t>[PERCENTAGE]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611111111111101"/>
                      <c:h val="0.26733036842616897"/>
                    </c:manualLayout>
                  </c15:layout>
                  <c15:dlblFieldTable/>
                  <c15:showDataLabelsRange val="0"/>
                </c:ext>
                <c:ext xmlns:c16="http://schemas.microsoft.com/office/drawing/2014/chart" uri="{C3380CC4-5D6E-409C-BE32-E72D297353CC}">
                  <c16:uniqueId val="{00000003-192B-4240-A6B5-9D0C61E3BC7A}"/>
                </c:ext>
              </c:extLst>
            </c:dLbl>
            <c:dLbl>
              <c:idx val="2"/>
              <c:layout>
                <c:manualLayout>
                  <c:x val="-0.12674532739497499"/>
                  <c:y val="1.3126820944375499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50000"/>
                            <a:lumOff val="50000"/>
                          </a:schemeClr>
                        </a:solidFill>
                        <a:latin typeface="Calibri" panose="020F0502020204030204" pitchFamily="34" charset="0"/>
                        <a:ea typeface="+mn-ea"/>
                        <a:cs typeface="+mn-cs"/>
                      </a:defRPr>
                    </a:pPr>
                    <a:fld id="{1A94361A-5C81-814D-BE0B-297E4FBD1A8E}" type="CATEGORYNAME">
                      <a:rPr lang="en-US" sz="1800">
                        <a:solidFill>
                          <a:schemeClr val="tx1">
                            <a:lumMod val="50000"/>
                            <a:lumOff val="50000"/>
                          </a:schemeClr>
                        </a:solidFill>
                      </a:rPr>
                      <a:pPr>
                        <a:defRPr sz="1800" b="1">
                          <a:solidFill>
                            <a:schemeClr val="tx1">
                              <a:lumMod val="50000"/>
                              <a:lumOff val="50000"/>
                            </a:schemeClr>
                          </a:solidFill>
                          <a:latin typeface="Calibri" panose="020F0502020204030204" pitchFamily="34" charset="0"/>
                        </a:defRPr>
                      </a:pPr>
                      <a:t>[CATEGORY NAME]</a:t>
                    </a:fld>
                    <a:r>
                      <a:rPr lang="en-US" sz="1800" baseline="0" dirty="0">
                        <a:solidFill>
                          <a:schemeClr val="tx1">
                            <a:lumMod val="50000"/>
                            <a:lumOff val="50000"/>
                          </a:schemeClr>
                        </a:solidFill>
                      </a:rPr>
                      <a:t>
</a:t>
                    </a:r>
                    <a:fld id="{558BB0D4-5D27-464A-845C-3EE83D04084A}" type="PERCENTAGE">
                      <a:rPr lang="en-US" sz="2800" baseline="0">
                        <a:solidFill>
                          <a:schemeClr val="tx1">
                            <a:lumMod val="50000"/>
                            <a:lumOff val="50000"/>
                          </a:schemeClr>
                        </a:solidFill>
                      </a:rPr>
                      <a:pPr>
                        <a:defRPr sz="1800" b="1">
                          <a:solidFill>
                            <a:schemeClr val="tx1">
                              <a:lumMod val="50000"/>
                              <a:lumOff val="50000"/>
                            </a:schemeClr>
                          </a:solidFill>
                          <a:latin typeface="Calibri" panose="020F0502020204030204" pitchFamily="34" charset="0"/>
                        </a:defRPr>
                      </a:pPr>
                      <a:t>[PERCENTAGE]</a:t>
                    </a:fld>
                    <a:endParaRPr lang="en-US" sz="1800"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50000"/>
                          <a:lumOff val="50000"/>
                        </a:schemeClr>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611111111111101"/>
                      <c:h val="0.211111111111111"/>
                    </c:manualLayout>
                  </c15:layout>
                  <c15:dlblFieldTable/>
                  <c15:showDataLabelsRange val="0"/>
                </c:ext>
                <c:ext xmlns:c16="http://schemas.microsoft.com/office/drawing/2014/chart" uri="{C3380CC4-5D6E-409C-BE32-E72D297353CC}">
                  <c16:uniqueId val="{00000005-192B-4240-A6B5-9D0C61E3BC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Sheet1!$A$45:$A$47</c:f>
              <c:strCache>
                <c:ptCount val="3"/>
                <c:pt idx="0">
                  <c:v>Very successful</c:v>
                </c:pt>
                <c:pt idx="1">
                  <c:v>Somewhat successful</c:v>
                </c:pt>
                <c:pt idx="2">
                  <c:v>Unsuccessful</c:v>
                </c:pt>
              </c:strCache>
            </c:strRef>
          </c:cat>
          <c:val>
            <c:numRef>
              <c:f>Sheet1!$B$45:$B$47</c:f>
              <c:numCache>
                <c:formatCode>0%</c:formatCode>
                <c:ptCount val="3"/>
                <c:pt idx="0">
                  <c:v>0.44</c:v>
                </c:pt>
                <c:pt idx="1">
                  <c:v>0.46</c:v>
                </c:pt>
                <c:pt idx="2">
                  <c:v>0.1</c:v>
                </c:pt>
              </c:numCache>
            </c:numRef>
          </c:val>
          <c:extLst>
            <c:ext xmlns:c16="http://schemas.microsoft.com/office/drawing/2014/chart" uri="{C3380CC4-5D6E-409C-BE32-E72D297353CC}">
              <c16:uniqueId val="{00000006-192B-4240-A6B5-9D0C61E3BC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solidFill>
                  <a:schemeClr val="tx1">
                    <a:lumMod val="75000"/>
                    <a:lumOff val="25000"/>
                  </a:schemeClr>
                </a:solidFill>
              </a:rPr>
              <a:t>What are the most critical </a:t>
            </a:r>
            <a:r>
              <a:rPr lang="en-US" sz="2000" b="1">
                <a:solidFill>
                  <a:schemeClr val="tx1">
                    <a:lumMod val="75000"/>
                    <a:lumOff val="25000"/>
                  </a:schemeClr>
                </a:solidFill>
              </a:rPr>
              <a:t>CHALLENGES </a:t>
            </a:r>
            <a:br>
              <a:rPr lang="en-US" sz="2000" b="1">
                <a:solidFill>
                  <a:schemeClr val="tx1">
                    <a:lumMod val="75000"/>
                    <a:lumOff val="25000"/>
                  </a:schemeClr>
                </a:solidFill>
              </a:rPr>
            </a:br>
            <a:r>
              <a:rPr lang="en-US" sz="2000" b="1">
                <a:solidFill>
                  <a:schemeClr val="tx1">
                    <a:lumMod val="75000"/>
                    <a:lumOff val="25000"/>
                  </a:schemeClr>
                </a:solidFill>
              </a:rPr>
              <a:t>to lead </a:t>
            </a:r>
            <a:r>
              <a:rPr lang="en-US" sz="2000" b="1" dirty="0">
                <a:solidFill>
                  <a:schemeClr val="tx1">
                    <a:lumMod val="75000"/>
                    <a:lumOff val="25000"/>
                  </a:schemeClr>
                </a:solidFill>
              </a:rPr>
              <a:t>generation success?</a:t>
            </a:r>
          </a:p>
        </c:rich>
      </c:tx>
      <c:layout>
        <c:manualLayout>
          <c:xMode val="edge"/>
          <c:yMode val="edge"/>
          <c:x val="0.2461263575269390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089093030037901"/>
          <c:y val="0.140895061728395"/>
          <c:w val="0.55910906969962104"/>
          <c:h val="0.843672839506173"/>
        </c:manualLayout>
      </c:layout>
      <c:barChart>
        <c:barDir val="bar"/>
        <c:grouping val="clustered"/>
        <c:varyColors val="0"/>
        <c:ser>
          <c:idx val="0"/>
          <c:order val="0"/>
          <c:spPr>
            <a:solidFill>
              <a:srgbClr val="0080A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Sheet1!$A$66:$A$72</c:f>
              <c:strCache>
                <c:ptCount val="7"/>
                <c:pt idx="0">
                  <c:v>Measure lead generation ROI</c:v>
                </c:pt>
                <c:pt idx="1">
                  <c:v>Automate lead generation processes</c:v>
                </c:pt>
                <c:pt idx="2">
                  <c:v>Increase website traffic</c:v>
                </c:pt>
                <c:pt idx="3">
                  <c:v>Reduce cost to acquire leads</c:v>
                </c:pt>
                <c:pt idx="4">
                  <c:v>Increase number of leads generated</c:v>
                </c:pt>
                <c:pt idx="5">
                  <c:v>Improve lead data quality</c:v>
                </c:pt>
                <c:pt idx="6">
                  <c:v>Increase lead-to-customer conversions</c:v>
                </c:pt>
              </c:strCache>
            </c:strRef>
          </c:cat>
          <c:val>
            <c:numRef>
              <c:f>Sheet1!$B$66:$B$72</c:f>
              <c:numCache>
                <c:formatCode>0%</c:formatCode>
                <c:ptCount val="7"/>
                <c:pt idx="0">
                  <c:v>0.28999999999999998</c:v>
                </c:pt>
                <c:pt idx="1">
                  <c:v>0.28999999999999998</c:v>
                </c:pt>
                <c:pt idx="2">
                  <c:v>0.32</c:v>
                </c:pt>
                <c:pt idx="3">
                  <c:v>0.34</c:v>
                </c:pt>
                <c:pt idx="4">
                  <c:v>0.4</c:v>
                </c:pt>
                <c:pt idx="5">
                  <c:v>0.48</c:v>
                </c:pt>
                <c:pt idx="6">
                  <c:v>0.5</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1967410304"/>
        <c:axId val="2075173664"/>
      </c:barChart>
      <c:catAx>
        <c:axId val="19674103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075173664"/>
        <c:crosses val="autoZero"/>
        <c:auto val="1"/>
        <c:lblAlgn val="ctr"/>
        <c:lblOffset val="100"/>
        <c:noMultiLvlLbl val="0"/>
      </c:catAx>
      <c:valAx>
        <c:axId val="20751736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67410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Which best describes the type of SALES CYCLE </a:t>
            </a:r>
            <a:br>
              <a:rPr lang="en-US" sz="2000" b="1" dirty="0">
                <a:solidFill>
                  <a:schemeClr val="tx1">
                    <a:lumMod val="75000"/>
                    <a:lumOff val="25000"/>
                  </a:schemeClr>
                </a:solidFill>
              </a:rPr>
            </a:br>
            <a:r>
              <a:rPr lang="en-US" sz="2000" b="1" dirty="0">
                <a:solidFill>
                  <a:schemeClr val="tx1">
                    <a:lumMod val="75000"/>
                    <a:lumOff val="25000"/>
                  </a:schemeClr>
                </a:solidFill>
              </a:rPr>
              <a:t>encountered most often?</a:t>
            </a:r>
          </a:p>
        </c:rich>
      </c:tx>
      <c:layout>
        <c:manualLayout>
          <c:xMode val="edge"/>
          <c:yMode val="edge"/>
          <c:x val="0.19585734613480499"/>
          <c:y val="7.6041377686146697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5394799075739399"/>
          <c:y val="0.156721279411148"/>
          <c:w val="0.49210414400952801"/>
          <c:h val="0.78244561843993399"/>
        </c:manualLayout>
      </c:layout>
      <c:pieChart>
        <c:varyColors val="1"/>
        <c:ser>
          <c:idx val="0"/>
          <c:order val="0"/>
          <c:spPr>
            <a:effectLst>
              <a:outerShdw blurRad="57150" dist="19050" dir="5400000" algn="tl" rotWithShape="0">
                <a:prstClr val="black">
                  <a:alpha val="62000"/>
                </a:prstClr>
              </a:outerShdw>
            </a:effectLst>
          </c:spPr>
          <c:dPt>
            <c:idx val="0"/>
            <c:bubble3D val="0"/>
            <c:spPr>
              <a:solidFill>
                <a:srgbClr val="FDBB30"/>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1-192B-4240-A6B5-9D0C61E3BC7A}"/>
              </c:ext>
            </c:extLst>
          </c:dPt>
          <c:dPt>
            <c:idx val="1"/>
            <c:bubble3D val="0"/>
            <c:spPr>
              <a:solidFill>
                <a:srgbClr val="0080A1"/>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3-192B-4240-A6B5-9D0C61E3BC7A}"/>
              </c:ext>
            </c:extLst>
          </c:dPt>
          <c:dPt>
            <c:idx val="2"/>
            <c:bubble3D val="0"/>
            <c:spPr>
              <a:solidFill>
                <a:sysClr val="windowText" lastClr="000000">
                  <a:lumMod val="50000"/>
                  <a:lumOff val="50000"/>
                </a:sysClr>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5-192B-4240-A6B5-9D0C61E3BC7A}"/>
              </c:ext>
            </c:extLst>
          </c:dPt>
          <c:dLbls>
            <c:dLbl>
              <c:idx val="0"/>
              <c:layout>
                <c:manualLayout>
                  <c:x val="-0.23847423186650599"/>
                  <c:y val="2.6845999245573302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mn-cs"/>
                      </a:defRPr>
                    </a:pPr>
                    <a:fld id="{84CBA793-B007-C543-98D4-C0C8225BF32B}" type="CATEGORYNAME">
                      <a:rPr lang="en-US" sz="1600">
                        <a:solidFill>
                          <a:schemeClr val="tx1"/>
                        </a:solidFill>
                      </a:rPr>
                      <a:pPr>
                        <a:defRPr sz="1600" b="1">
                          <a:solidFill>
                            <a:schemeClr val="tx1"/>
                          </a:solidFill>
                          <a:latin typeface="Calibri" panose="020F0502020204030204" pitchFamily="34" charset="0"/>
                        </a:defRPr>
                      </a:pPr>
                      <a:t>[CATEGORY NAME]</a:t>
                    </a:fld>
                    <a:r>
                      <a:rPr lang="en-US" sz="1600" baseline="0" dirty="0">
                        <a:solidFill>
                          <a:schemeClr val="tx1"/>
                        </a:solidFill>
                      </a:rPr>
                      <a:t>
</a:t>
                    </a:r>
                    <a:fld id="{8FD0EF13-F633-AF45-92D8-F9A1BA9B6895}" type="PERCENTAGE">
                      <a:rPr lang="en-US" sz="2400" baseline="0">
                        <a:solidFill>
                          <a:schemeClr val="tx1"/>
                        </a:solidFill>
                      </a:rPr>
                      <a:pPr>
                        <a:defRPr sz="1600" b="1">
                          <a:solidFill>
                            <a:schemeClr val="tx1"/>
                          </a:solidFill>
                          <a:latin typeface="Calibri" panose="020F0502020204030204" pitchFamily="34" charset="0"/>
                        </a:defRPr>
                      </a:pPr>
                      <a:t>[PERCENTAGE]</a:t>
                    </a:fld>
                    <a:endParaRPr lang="en-US" sz="16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5370311792357"/>
                      <c:h val="0.281875008731785"/>
                    </c:manualLayout>
                  </c15:layout>
                  <c15:dlblFieldTable/>
                  <c15:showDataLabelsRange val="0"/>
                </c:ext>
                <c:ext xmlns:c16="http://schemas.microsoft.com/office/drawing/2014/chart" uri="{C3380CC4-5D6E-409C-BE32-E72D297353CC}">
                  <c16:uniqueId val="{00000001-192B-4240-A6B5-9D0C61E3BC7A}"/>
                </c:ext>
              </c:extLst>
            </c:dLbl>
            <c:dLbl>
              <c:idx val="1"/>
              <c:delete val="1"/>
              <c:extLst>
                <c:ext xmlns:c15="http://schemas.microsoft.com/office/drawing/2012/chart" uri="{CE6537A1-D6FC-4f65-9D91-7224C49458BB}"/>
                <c:ext xmlns:c16="http://schemas.microsoft.com/office/drawing/2014/chart" uri="{C3380CC4-5D6E-409C-BE32-E72D297353CC}">
                  <c16:uniqueId val="{00000003-192B-4240-A6B5-9D0C61E3BC7A}"/>
                </c:ext>
              </c:extLst>
            </c:dLbl>
            <c:dLbl>
              <c:idx val="2"/>
              <c:layout>
                <c:manualLayout>
                  <c:x val="-7.2034701447948102E-2"/>
                  <c:y val="0.13099733954969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50000"/>
                            <a:lumOff val="50000"/>
                          </a:schemeClr>
                        </a:solidFill>
                        <a:latin typeface="Calibri" panose="020F0502020204030204" pitchFamily="34" charset="0"/>
                        <a:ea typeface="+mn-ea"/>
                        <a:cs typeface="+mn-cs"/>
                      </a:defRPr>
                    </a:pPr>
                    <a:fld id="{A7758EA5-4372-234E-A3DA-B99997CA3178}" type="CATEGORYNAME">
                      <a:rPr lang="en-US" sz="1600">
                        <a:solidFill>
                          <a:schemeClr val="tx1">
                            <a:lumMod val="50000"/>
                            <a:lumOff val="50000"/>
                          </a:schemeClr>
                        </a:solidFill>
                      </a:rPr>
                      <a:pPr>
                        <a:defRPr sz="1600" b="1">
                          <a:solidFill>
                            <a:schemeClr val="tx1">
                              <a:lumMod val="50000"/>
                              <a:lumOff val="50000"/>
                            </a:schemeClr>
                          </a:solidFill>
                          <a:latin typeface="Calibri" panose="020F0502020204030204" pitchFamily="34" charset="0"/>
                        </a:defRPr>
                      </a:pPr>
                      <a:t>[CATEGORY NAME]</a:t>
                    </a:fld>
                    <a:r>
                      <a:rPr lang="en-US" sz="1600" baseline="0" dirty="0">
                        <a:solidFill>
                          <a:schemeClr val="tx1">
                            <a:lumMod val="50000"/>
                            <a:lumOff val="50000"/>
                          </a:schemeClr>
                        </a:solidFill>
                      </a:rPr>
                      <a:t>
</a:t>
                    </a:r>
                    <a:fld id="{01D383E1-B1D0-1C4C-8580-4F4B384BA2F2}" type="PERCENTAGE">
                      <a:rPr lang="en-US" sz="2400" baseline="0">
                        <a:solidFill>
                          <a:schemeClr val="tx1">
                            <a:lumMod val="50000"/>
                            <a:lumOff val="50000"/>
                          </a:schemeClr>
                        </a:solidFill>
                      </a:rPr>
                      <a:pPr>
                        <a:defRPr sz="1600" b="1">
                          <a:solidFill>
                            <a:schemeClr val="tx1">
                              <a:lumMod val="50000"/>
                              <a:lumOff val="50000"/>
                            </a:schemeClr>
                          </a:solidFill>
                          <a:latin typeface="Calibri" panose="020F0502020204030204" pitchFamily="34" charset="0"/>
                        </a:defRPr>
                      </a:pPr>
                      <a:t>[PERCENTAGE]</a:t>
                    </a:fld>
                    <a:endParaRPr lang="en-US" sz="1600"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50000"/>
                          <a:lumOff val="50000"/>
                        </a:schemeClr>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58847104354901"/>
                      <c:h val="0.26666673319455603"/>
                    </c:manualLayout>
                  </c15:layout>
                  <c15:dlblFieldTable/>
                  <c15:showDataLabelsRange val="0"/>
                </c:ext>
                <c:ext xmlns:c16="http://schemas.microsoft.com/office/drawing/2014/chart" uri="{C3380CC4-5D6E-409C-BE32-E72D297353CC}">
                  <c16:uniqueId val="{00000005-192B-4240-A6B5-9D0C61E3BC7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Sheet1!$A$96:$A$98</c:f>
              <c:strCache>
                <c:ptCount val="3"/>
                <c:pt idx="0">
                  <c:v>Complex sale (long cycle, many influencers)</c:v>
                </c:pt>
                <c:pt idx="1">
                  <c:v>Direct sale (short cycle, few influencers)</c:v>
                </c:pt>
                <c:pt idx="2">
                  <c:v>Complex sale and Direct sale equally</c:v>
                </c:pt>
              </c:strCache>
            </c:strRef>
          </c:cat>
          <c:val>
            <c:numRef>
              <c:f>Sheet1!$B$96:$B$98</c:f>
              <c:numCache>
                <c:formatCode>0%</c:formatCode>
                <c:ptCount val="3"/>
                <c:pt idx="0">
                  <c:v>0.5</c:v>
                </c:pt>
                <c:pt idx="1">
                  <c:v>0.35</c:v>
                </c:pt>
                <c:pt idx="2">
                  <c:v>0.15</c:v>
                </c:pt>
              </c:numCache>
            </c:numRef>
          </c:val>
          <c:extLst>
            <c:ext xmlns:c16="http://schemas.microsoft.com/office/drawing/2014/chart" uri="{C3380CC4-5D6E-409C-BE32-E72D297353CC}">
              <c16:uniqueId val="{00000006-192B-4240-A6B5-9D0C61E3BC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78018138605903"/>
          <c:y val="0.17665382870304999"/>
          <c:w val="0.53879356226305097"/>
          <c:h val="0.81898148148148198"/>
        </c:manualLayout>
      </c:layout>
      <c:barChart>
        <c:barDir val="bar"/>
        <c:grouping val="clustered"/>
        <c:varyColors val="0"/>
        <c:ser>
          <c:idx val="0"/>
          <c:order val="0"/>
          <c:tx>
            <c:strRef>
              <c:f>Sheet1!$P$65</c:f>
              <c:strCache>
                <c:ptCount val="1"/>
                <c:pt idx="0">
                  <c:v>Critical Challenges</c:v>
                </c:pt>
              </c:strCache>
            </c:strRef>
          </c:tx>
          <c:spPr>
            <a:solidFill>
              <a:srgbClr val="0080A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Sheet1!$O$66:$O$72</c:f>
              <c:strCache>
                <c:ptCount val="7"/>
                <c:pt idx="0">
                  <c:v>Automate lead generation processes</c:v>
                </c:pt>
                <c:pt idx="1">
                  <c:v>Measure lead generation ROI</c:v>
                </c:pt>
                <c:pt idx="2">
                  <c:v>Reduce cost to acquire leads</c:v>
                </c:pt>
                <c:pt idx="3">
                  <c:v>Increase website traffic</c:v>
                </c:pt>
                <c:pt idx="4">
                  <c:v>Improve lead data quality</c:v>
                </c:pt>
                <c:pt idx="5">
                  <c:v>Increase number of leads generated</c:v>
                </c:pt>
                <c:pt idx="6">
                  <c:v>Increase lead-to-customer conversions</c:v>
                </c:pt>
              </c:strCache>
            </c:strRef>
          </c:cat>
          <c:val>
            <c:numRef>
              <c:f>Sheet1!$P$66:$P$72</c:f>
              <c:numCache>
                <c:formatCode>0%</c:formatCode>
                <c:ptCount val="7"/>
                <c:pt idx="0">
                  <c:v>0.28999999999999998</c:v>
                </c:pt>
                <c:pt idx="1">
                  <c:v>0.28999999999999998</c:v>
                </c:pt>
                <c:pt idx="2">
                  <c:v>0.34</c:v>
                </c:pt>
                <c:pt idx="3">
                  <c:v>0.32</c:v>
                </c:pt>
                <c:pt idx="4">
                  <c:v>0.48</c:v>
                </c:pt>
                <c:pt idx="5">
                  <c:v>0.4</c:v>
                </c:pt>
                <c:pt idx="6">
                  <c:v>0.5</c:v>
                </c:pt>
              </c:numCache>
            </c:numRef>
          </c:val>
          <c:extLst>
            <c:ext xmlns:c16="http://schemas.microsoft.com/office/drawing/2014/chart" uri="{C3380CC4-5D6E-409C-BE32-E72D297353CC}">
              <c16:uniqueId val="{00000000-F775-4134-87AA-E8F61E00243F}"/>
            </c:ext>
          </c:extLst>
        </c:ser>
        <c:ser>
          <c:idx val="1"/>
          <c:order val="1"/>
          <c:tx>
            <c:strRef>
              <c:f>Sheet1!$Q$65</c:f>
              <c:strCache>
                <c:ptCount val="1"/>
                <c:pt idx="0">
                  <c:v>Important Objectives</c:v>
                </c:pt>
              </c:strCache>
            </c:strRef>
          </c:tx>
          <c:spPr>
            <a:solidFill>
              <a:srgbClr val="FDBB3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Sheet1!$O$66:$O$72</c:f>
              <c:strCache>
                <c:ptCount val="7"/>
                <c:pt idx="0">
                  <c:v>Automate lead generation processes</c:v>
                </c:pt>
                <c:pt idx="1">
                  <c:v>Measure lead generation ROI</c:v>
                </c:pt>
                <c:pt idx="2">
                  <c:v>Reduce cost to acquire leads</c:v>
                </c:pt>
                <c:pt idx="3">
                  <c:v>Increase website traffic</c:v>
                </c:pt>
                <c:pt idx="4">
                  <c:v>Improve lead data quality</c:v>
                </c:pt>
                <c:pt idx="5">
                  <c:v>Increase number of leads generated</c:v>
                </c:pt>
                <c:pt idx="6">
                  <c:v>Increase lead-to-customer conversions</c:v>
                </c:pt>
              </c:strCache>
            </c:strRef>
          </c:cat>
          <c:val>
            <c:numRef>
              <c:f>Sheet1!$Q$66:$Q$72</c:f>
              <c:numCache>
                <c:formatCode>0%</c:formatCode>
                <c:ptCount val="7"/>
                <c:pt idx="0">
                  <c:v>0.22</c:v>
                </c:pt>
                <c:pt idx="1">
                  <c:v>0.24</c:v>
                </c:pt>
                <c:pt idx="2">
                  <c:v>0.27</c:v>
                </c:pt>
                <c:pt idx="3">
                  <c:v>0.28000000000000003</c:v>
                </c:pt>
                <c:pt idx="4">
                  <c:v>0.47</c:v>
                </c:pt>
                <c:pt idx="5">
                  <c:v>0.47</c:v>
                </c:pt>
                <c:pt idx="6">
                  <c:v>0.73</c:v>
                </c:pt>
              </c:numCache>
            </c:numRef>
          </c:val>
          <c:extLst>
            <c:ext xmlns:c16="http://schemas.microsoft.com/office/drawing/2014/chart" uri="{C3380CC4-5D6E-409C-BE32-E72D297353CC}">
              <c16:uniqueId val="{00000001-F775-4134-87AA-E8F61E00243F}"/>
            </c:ext>
          </c:extLst>
        </c:ser>
        <c:dLbls>
          <c:showLegendKey val="0"/>
          <c:showVal val="0"/>
          <c:showCatName val="0"/>
          <c:showSerName val="0"/>
          <c:showPercent val="0"/>
          <c:showBubbleSize val="0"/>
        </c:dLbls>
        <c:gapWidth val="115"/>
        <c:overlap val="-20"/>
        <c:axId val="2135890736"/>
        <c:axId val="2142160352"/>
      </c:barChart>
      <c:catAx>
        <c:axId val="21358907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142160352"/>
        <c:crosses val="autoZero"/>
        <c:auto val="1"/>
        <c:lblAlgn val="ctr"/>
        <c:lblOffset val="100"/>
        <c:noMultiLvlLbl val="0"/>
      </c:catAx>
      <c:valAx>
        <c:axId val="21421603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35890736"/>
        <c:crosses val="autoZero"/>
        <c:crossBetween val="between"/>
      </c:valAx>
      <c:spPr>
        <a:noFill/>
        <a:ln>
          <a:noFill/>
        </a:ln>
        <a:effectLst/>
      </c:spPr>
    </c:plotArea>
    <c:legend>
      <c:legendPos val="t"/>
      <c:layout>
        <c:manualLayout>
          <c:xMode val="edge"/>
          <c:yMode val="edge"/>
          <c:x val="0.230322433654127"/>
          <c:y val="0.10385802469135801"/>
          <c:w val="0.54398476232137705"/>
          <c:h val="5.581146106736659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800" b="1" dirty="0">
                <a:solidFill>
                  <a:schemeClr val="tx1">
                    <a:lumMod val="75000"/>
                    <a:lumOff val="25000"/>
                  </a:schemeClr>
                </a:solidFill>
              </a:rPr>
              <a:t>What types of online FORMS generate leads with the highest customer conversion rate?</a:t>
            </a:r>
          </a:p>
        </c:rich>
      </c:tx>
      <c:layout>
        <c:manualLayout>
          <c:xMode val="edge"/>
          <c:yMode val="edge"/>
          <c:x val="0.131530631958479"/>
          <c:y val="2.9222085085507999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959466352926897"/>
          <c:y val="0.15550613111558401"/>
          <c:w val="0.73040536599591699"/>
          <c:h val="0.843672839506173"/>
        </c:manualLayout>
      </c:layout>
      <c:barChart>
        <c:barDir val="bar"/>
        <c:grouping val="clustered"/>
        <c:varyColors val="0"/>
        <c:ser>
          <c:idx val="0"/>
          <c:order val="0"/>
          <c:spPr>
            <a:solidFill>
              <a:srgbClr val="FDBB3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Sheet1!$A$156:$A$162</c:f>
              <c:strCache>
                <c:ptCount val="7"/>
                <c:pt idx="0">
                  <c:v>Contest/promotion</c:v>
                </c:pt>
                <c:pt idx="1">
                  <c:v>Subscriber</c:v>
                </c:pt>
                <c:pt idx="2">
                  <c:v>Free trial</c:v>
                </c:pt>
                <c:pt idx="3">
                  <c:v>Demo request</c:v>
                </c:pt>
                <c:pt idx="4">
                  <c:v>Survey/poll</c:v>
                </c:pt>
                <c:pt idx="5">
                  <c:v>Webinar registration</c:v>
                </c:pt>
                <c:pt idx="6">
                  <c:v>Content download</c:v>
                </c:pt>
              </c:strCache>
            </c:strRef>
          </c:cat>
          <c:val>
            <c:numRef>
              <c:f>Sheet1!$B$156:$B$162</c:f>
              <c:numCache>
                <c:formatCode>0%</c:formatCode>
                <c:ptCount val="7"/>
                <c:pt idx="0">
                  <c:v>0.19</c:v>
                </c:pt>
                <c:pt idx="1">
                  <c:v>0.25</c:v>
                </c:pt>
                <c:pt idx="2">
                  <c:v>0.28999999999999998</c:v>
                </c:pt>
                <c:pt idx="3">
                  <c:v>0.3</c:v>
                </c:pt>
                <c:pt idx="4">
                  <c:v>0.32</c:v>
                </c:pt>
                <c:pt idx="5">
                  <c:v>0.4</c:v>
                </c:pt>
                <c:pt idx="6">
                  <c:v>0.56000000000000005</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2142078048"/>
        <c:axId val="2142074400"/>
      </c:barChart>
      <c:catAx>
        <c:axId val="21420780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142074400"/>
        <c:crosses val="autoZero"/>
        <c:auto val="1"/>
        <c:lblAlgn val="ctr"/>
        <c:lblOffset val="100"/>
        <c:noMultiLvlLbl val="0"/>
      </c:catAx>
      <c:valAx>
        <c:axId val="21420744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42078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t>To what extent is the lead-to-customer </a:t>
            </a:r>
          </a:p>
          <a:p>
            <a:pPr>
              <a:defRPr/>
            </a:pPr>
            <a:r>
              <a:rPr lang="en-US" sz="2000" b="1" dirty="0"/>
              <a:t>CONVERSION RATE changing?</a:t>
            </a:r>
          </a:p>
        </c:rich>
      </c:tx>
      <c:layout>
        <c:manualLayout>
          <c:xMode val="edge"/>
          <c:yMode val="edge"/>
          <c:x val="0.217904312324018"/>
          <c:y val="8.2354891653601894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2.5463005760858599E-2"/>
          <c:y val="0.16754594743682799"/>
          <c:w val="0.94907407407407396"/>
          <c:h val="0.69918744531933497"/>
        </c:manualLayout>
      </c:layout>
      <c:barChart>
        <c:barDir val="col"/>
        <c:grouping val="clustered"/>
        <c:varyColors val="0"/>
        <c:ser>
          <c:idx val="0"/>
          <c:order val="0"/>
          <c:spPr>
            <a:solidFill>
              <a:srgbClr val="4069B2"/>
            </a:solidFill>
            <a:ln>
              <a:noFill/>
            </a:ln>
            <a:effectLst/>
          </c:spPr>
          <c:invertIfNegative val="0"/>
          <c:dPt>
            <c:idx val="0"/>
            <c:invertIfNegative val="0"/>
            <c:bubble3D val="0"/>
            <c:spPr>
              <a:solidFill>
                <a:srgbClr val="FDBB30"/>
              </a:solidFill>
              <a:ln>
                <a:noFill/>
              </a:ln>
              <a:effectLst/>
            </c:spPr>
            <c:extLst>
              <c:ext xmlns:c16="http://schemas.microsoft.com/office/drawing/2014/chart" uri="{C3380CC4-5D6E-409C-BE32-E72D297353CC}">
                <c16:uniqueId val="{00000008-D2EC-4B9A-827E-A329DEB621EF}"/>
              </c:ext>
            </c:extLst>
          </c:dPt>
          <c:dPt>
            <c:idx val="1"/>
            <c:invertIfNegative val="0"/>
            <c:bubble3D val="0"/>
            <c:spPr>
              <a:solidFill>
                <a:srgbClr val="FDBB30"/>
              </a:solidFill>
              <a:ln>
                <a:noFill/>
              </a:ln>
              <a:effectLst/>
            </c:spPr>
            <c:extLst>
              <c:ext xmlns:c16="http://schemas.microsoft.com/office/drawing/2014/chart" uri="{C3380CC4-5D6E-409C-BE32-E72D297353CC}">
                <c16:uniqueId val="{00000009-D2EC-4B9A-827E-A329DEB621EF}"/>
              </c:ext>
            </c:extLst>
          </c:dPt>
          <c:dPt>
            <c:idx val="2"/>
            <c:invertIfNegative val="0"/>
            <c:bubble3D val="0"/>
            <c:spPr>
              <a:solidFill>
                <a:srgbClr val="0080A1"/>
              </a:solidFill>
              <a:ln>
                <a:noFill/>
              </a:ln>
              <a:effectLst>
                <a:outerShdw blurRad="57150" dist="19050" dir="5400000" algn="tl" rotWithShape="0">
                  <a:prstClr val="black">
                    <a:alpha val="63000"/>
                  </a:prstClr>
                </a:outerShdw>
              </a:effectLst>
            </c:spPr>
            <c:extLst>
              <c:ext xmlns:c16="http://schemas.microsoft.com/office/drawing/2014/chart" uri="{C3380CC4-5D6E-409C-BE32-E72D297353CC}">
                <c16:uniqueId val="{00000001-975C-4D38-A052-E15474C26404}"/>
              </c:ext>
            </c:extLst>
          </c:dPt>
          <c:dPt>
            <c:idx val="3"/>
            <c:invertIfNegative val="0"/>
            <c:bubble3D val="0"/>
            <c:spPr>
              <a:solidFill>
                <a:srgbClr val="0080A1"/>
              </a:solidFill>
              <a:ln>
                <a:noFill/>
              </a:ln>
              <a:effectLst/>
            </c:spPr>
            <c:extLst>
              <c:ext xmlns:c16="http://schemas.microsoft.com/office/drawing/2014/chart" uri="{C3380CC4-5D6E-409C-BE32-E72D297353CC}">
                <c16:uniqueId val="{00000003-975C-4D38-A052-E15474C26404}"/>
              </c:ext>
            </c:extLst>
          </c:dPt>
          <c:dLbls>
            <c:dLbl>
              <c:idx val="3"/>
              <c:tx>
                <c:rich>
                  <a:bodyPr/>
                  <a:lstStyle/>
                  <a:p>
                    <a:r>
                      <a:rPr lang="pt-BR" b="0" i="0" baseline="0">
                        <a:solidFill>
                          <a:schemeClr val="tx1">
                            <a:lumMod val="75000"/>
                            <a:lumOff val="25000"/>
                          </a:schemeClr>
                        </a:solidFill>
                      </a:rPr>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C-4D38-A052-E15474C2640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Sheet1!$A$126:$A$129</c:f>
              <c:strCache>
                <c:ptCount val="4"/>
                <c:pt idx="0">
                  <c:v>Conversions are increasing significantly</c:v>
                </c:pt>
                <c:pt idx="1">
                  <c:v>Conversions are increasing marginally</c:v>
                </c:pt>
                <c:pt idx="2">
                  <c:v>Conversions are decreasing marginally</c:v>
                </c:pt>
                <c:pt idx="3">
                  <c:v>Conversions are decreasing significantly</c:v>
                </c:pt>
              </c:strCache>
            </c:strRef>
          </c:cat>
          <c:val>
            <c:numRef>
              <c:f>Sheet1!$B$126:$B$129</c:f>
              <c:numCache>
                <c:formatCode>0%</c:formatCode>
                <c:ptCount val="4"/>
                <c:pt idx="0">
                  <c:v>0.31</c:v>
                </c:pt>
                <c:pt idx="1">
                  <c:v>0.54</c:v>
                </c:pt>
                <c:pt idx="2">
                  <c:v>0.12</c:v>
                </c:pt>
                <c:pt idx="3">
                  <c:v>0.03</c:v>
                </c:pt>
              </c:numCache>
            </c:numRef>
          </c:val>
          <c:extLst>
            <c:ext xmlns:c16="http://schemas.microsoft.com/office/drawing/2014/chart" uri="{C3380CC4-5D6E-409C-BE32-E72D297353CC}">
              <c16:uniqueId val="{00000004-975C-4D38-A052-E15474C26404}"/>
            </c:ext>
          </c:extLst>
        </c:ser>
        <c:dLbls>
          <c:showLegendKey val="0"/>
          <c:showVal val="0"/>
          <c:showCatName val="0"/>
          <c:showSerName val="0"/>
          <c:showPercent val="0"/>
          <c:showBubbleSize val="0"/>
        </c:dLbls>
        <c:gapWidth val="100"/>
        <c:overlap val="-24"/>
        <c:axId val="2082438672"/>
        <c:axId val="2013174768"/>
      </c:barChart>
      <c:catAx>
        <c:axId val="20824386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013174768"/>
        <c:crosses val="autoZero"/>
        <c:auto val="1"/>
        <c:lblAlgn val="ctr"/>
        <c:lblOffset val="100"/>
        <c:noMultiLvlLbl val="0"/>
      </c:catAx>
      <c:valAx>
        <c:axId val="201317476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824386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solidFill>
                  <a:schemeClr val="tx1">
                    <a:lumMod val="75000"/>
                    <a:lumOff val="25000"/>
                  </a:schemeClr>
                </a:solidFill>
              </a:rPr>
              <a:t>What types of CONTENT generate leads with the highest customer conversion rate?</a:t>
            </a:r>
          </a:p>
        </c:rich>
      </c:tx>
      <c:layout>
        <c:manualLayout>
          <c:xMode val="edge"/>
          <c:yMode val="edge"/>
          <c:x val="0.123523081035625"/>
          <c:y val="1.1245635675052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589094078401397"/>
          <c:y val="0.15495202009692499"/>
          <c:w val="0.68410906969962104"/>
          <c:h val="0.843672839506173"/>
        </c:manualLayout>
      </c:layout>
      <c:barChart>
        <c:barDir val="bar"/>
        <c:grouping val="clustered"/>
        <c:varyColors val="0"/>
        <c:ser>
          <c:idx val="0"/>
          <c:order val="0"/>
          <c:spPr>
            <a:solidFill>
              <a:srgbClr val="FDBB3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Sheet1!$A$186:$A$192</c:f>
              <c:strCache>
                <c:ptCount val="7"/>
                <c:pt idx="0">
                  <c:v>Infographics</c:v>
                </c:pt>
                <c:pt idx="1">
                  <c:v>Case studies/whitepapers</c:v>
                </c:pt>
                <c:pt idx="2">
                  <c:v>Website articles/blogs</c:v>
                </c:pt>
                <c:pt idx="3">
                  <c:v>Webinars/webcasts</c:v>
                </c:pt>
                <c:pt idx="4">
                  <c:v>Social media content</c:v>
                </c:pt>
                <c:pt idx="5">
                  <c:v>Video/motion graphics</c:v>
                </c:pt>
                <c:pt idx="6">
                  <c:v>Research reports</c:v>
                </c:pt>
              </c:strCache>
            </c:strRef>
          </c:cat>
          <c:val>
            <c:numRef>
              <c:f>Sheet1!$B$186:$B$192</c:f>
              <c:numCache>
                <c:formatCode>0%</c:formatCode>
                <c:ptCount val="7"/>
                <c:pt idx="0">
                  <c:v>0.17</c:v>
                </c:pt>
                <c:pt idx="1">
                  <c:v>0.28000000000000003</c:v>
                </c:pt>
                <c:pt idx="2">
                  <c:v>0.34</c:v>
                </c:pt>
                <c:pt idx="3">
                  <c:v>0.39</c:v>
                </c:pt>
                <c:pt idx="4">
                  <c:v>0.4</c:v>
                </c:pt>
                <c:pt idx="5">
                  <c:v>0.42</c:v>
                </c:pt>
                <c:pt idx="6">
                  <c:v>0.45</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2079893328"/>
        <c:axId val="2079525376"/>
      </c:barChart>
      <c:catAx>
        <c:axId val="20798933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079525376"/>
        <c:crosses val="autoZero"/>
        <c:auto val="1"/>
        <c:lblAlgn val="ctr"/>
        <c:lblOffset val="100"/>
        <c:noMultiLvlLbl val="0"/>
      </c:catAx>
      <c:valAx>
        <c:axId val="20795253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9893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800" b="1" dirty="0">
                <a:solidFill>
                  <a:schemeClr val="tx1">
                    <a:lumMod val="75000"/>
                    <a:lumOff val="25000"/>
                  </a:schemeClr>
                </a:solidFill>
              </a:rPr>
              <a:t>Which best describes the RESOURCES used to develop content for lead generation purposes?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spPr>
            <a:effectLst>
              <a:outerShdw blurRad="57150" dist="19050" dir="5400000" algn="tl" rotWithShape="0">
                <a:prstClr val="black">
                  <a:alpha val="62000"/>
                </a:prstClr>
              </a:outerShdw>
            </a:effectLst>
          </c:spPr>
          <c:dPt>
            <c:idx val="0"/>
            <c:bubble3D val="0"/>
            <c:spPr>
              <a:solidFill>
                <a:srgbClr val="FDBB30"/>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1-192B-4240-A6B5-9D0C61E3BC7A}"/>
              </c:ext>
            </c:extLst>
          </c:dPt>
          <c:dPt>
            <c:idx val="1"/>
            <c:bubble3D val="0"/>
            <c:spPr>
              <a:solidFill>
                <a:srgbClr val="0080A1"/>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3-192B-4240-A6B5-9D0C61E3BC7A}"/>
              </c:ext>
            </c:extLst>
          </c:dPt>
          <c:dPt>
            <c:idx val="2"/>
            <c:bubble3D val="0"/>
            <c:spPr>
              <a:solidFill>
                <a:sysClr val="windowText" lastClr="000000">
                  <a:lumMod val="50000"/>
                  <a:lumOff val="50000"/>
                </a:sysClr>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5-192B-4240-A6B5-9D0C61E3BC7A}"/>
              </c:ext>
            </c:extLst>
          </c:dPt>
          <c:dLbls>
            <c:dLbl>
              <c:idx val="0"/>
              <c:layout>
                <c:manualLayout>
                  <c:x val="-0.17227668699186699"/>
                  <c:y val="0.28291575905429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mn-cs"/>
                      </a:defRPr>
                    </a:pPr>
                    <a:fld id="{2FB93D0E-3B53-3D41-8740-F183E6FF6A22}" type="CATEGORYNAME">
                      <a:rPr lang="en-US" sz="1600">
                        <a:solidFill>
                          <a:schemeClr val="tx1"/>
                        </a:solidFill>
                      </a:rPr>
                      <a:pPr>
                        <a:defRPr sz="1600" b="1">
                          <a:solidFill>
                            <a:schemeClr val="tx1"/>
                          </a:solidFill>
                          <a:latin typeface="Calibri" panose="020F0502020204030204" pitchFamily="34" charset="0"/>
                        </a:defRPr>
                      </a:pPr>
                      <a:t>[CATEGORY NAME]</a:t>
                    </a:fld>
                    <a:r>
                      <a:rPr lang="en-US" sz="1600" baseline="0" dirty="0">
                        <a:solidFill>
                          <a:schemeClr val="tx1"/>
                        </a:solidFill>
                      </a:rPr>
                      <a:t>
</a:t>
                    </a:r>
                    <a:fld id="{C4D26E8A-9344-F74F-A36D-30DC0AD9CAAF}" type="PERCENTAGE">
                      <a:rPr lang="en-US" sz="2400" baseline="0">
                        <a:solidFill>
                          <a:schemeClr val="tx1"/>
                        </a:solidFill>
                      </a:rPr>
                      <a:pPr>
                        <a:defRPr sz="1600" b="1">
                          <a:solidFill>
                            <a:schemeClr val="tx1"/>
                          </a:solidFill>
                          <a:latin typeface="Calibri" panose="020F0502020204030204" pitchFamily="34" charset="0"/>
                        </a:defRPr>
                      </a:pPr>
                      <a:t>[PERCENTAGE]</a:t>
                    </a:fld>
                    <a:endParaRPr lang="en-US" sz="16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116649531954799"/>
                      <c:h val="0.26666662199795499"/>
                    </c:manualLayout>
                  </c15:layout>
                  <c15:dlblFieldTable/>
                  <c15:showDataLabelsRange val="0"/>
                </c:ext>
                <c:ext xmlns:c16="http://schemas.microsoft.com/office/drawing/2014/chart" uri="{C3380CC4-5D6E-409C-BE32-E72D297353CC}">
                  <c16:uniqueId val="{00000001-192B-4240-A6B5-9D0C61E3BC7A}"/>
                </c:ext>
              </c:extLst>
            </c:dLbl>
            <c:dLbl>
              <c:idx val="1"/>
              <c:layout>
                <c:manualLayout>
                  <c:x val="0.21573189895263101"/>
                  <c:y val="-6.1509485289141803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mn-cs"/>
                      </a:defRPr>
                    </a:pPr>
                    <a:fld id="{0DAA34DF-617C-6B44-96D3-42738D2C57E4}" type="CATEGORYNAME">
                      <a:rPr lang="en-US" sz="1600" dirty="0"/>
                      <a:pPr>
                        <a:defRPr sz="1600" b="1">
                          <a:solidFill>
                            <a:schemeClr val="bg1"/>
                          </a:solidFill>
                          <a:latin typeface="Calibri" panose="020F0502020204030204" pitchFamily="34" charset="0"/>
                        </a:defRPr>
                      </a:pPr>
                      <a:t>[CATEGORY NAME]</a:t>
                    </a:fld>
                    <a:r>
                      <a:rPr lang="en-US" sz="1600" baseline="0" dirty="0"/>
                      <a:t>
</a:t>
                    </a:r>
                    <a:fld id="{08DD4972-69D4-A94C-A238-637F39E428C0}" type="PERCENTAGE">
                      <a:rPr lang="en-US" sz="2400" baseline="0" dirty="0"/>
                      <a:pPr>
                        <a:defRPr sz="1600" b="1">
                          <a:solidFill>
                            <a:schemeClr val="bg1"/>
                          </a:solidFill>
                          <a:latin typeface="Calibri" panose="020F0502020204030204" pitchFamily="34" charset="0"/>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0731951627999002"/>
                      <c:h val="0.33824197800200001"/>
                    </c:manualLayout>
                  </c15:layout>
                  <c15:dlblFieldTable/>
                  <c15:showDataLabelsRange val="0"/>
                </c:ext>
                <c:ext xmlns:c16="http://schemas.microsoft.com/office/drawing/2014/chart" uri="{C3380CC4-5D6E-409C-BE32-E72D297353CC}">
                  <c16:uniqueId val="{00000003-192B-4240-A6B5-9D0C61E3BC7A}"/>
                </c:ext>
              </c:extLst>
            </c:dLbl>
            <c:dLbl>
              <c:idx val="2"/>
              <c:layout>
                <c:manualLayout>
                  <c:x val="0.14034874183830301"/>
                  <c:y val="0.2288407107059959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mn-cs"/>
                      </a:defRPr>
                    </a:pPr>
                    <a:fld id="{D6FF7D38-B536-DB47-A46C-44245E52A72B}" type="CATEGORYNAME">
                      <a:rPr lang="en-US" sz="1400"/>
                      <a:pPr>
                        <a:defRPr sz="1600" b="1">
                          <a:solidFill>
                            <a:schemeClr val="bg1"/>
                          </a:solidFill>
                          <a:latin typeface="Calibri" panose="020F0502020204030204" pitchFamily="34" charset="0"/>
                        </a:defRPr>
                      </a:pPr>
                      <a:t>[CATEGORY NAME]</a:t>
                    </a:fld>
                    <a:r>
                      <a:rPr lang="en-US" sz="1400" baseline="0" dirty="0"/>
                      <a:t>
</a:t>
                    </a:r>
                    <a:fld id="{A040BDC5-A2BB-0D4E-A16A-C3AE87FC46DC}" type="PERCENTAGE">
                      <a:rPr lang="en-US" sz="2400" baseline="0"/>
                      <a:pPr>
                        <a:defRPr sz="1600" b="1">
                          <a:solidFill>
                            <a:schemeClr val="bg1"/>
                          </a:solidFill>
                          <a:latin typeface="Calibri" panose="020F0502020204030204" pitchFamily="34" charset="0"/>
                        </a:defRPr>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6018518518518"/>
                      <c:h val="0.266666666666667"/>
                    </c:manualLayout>
                  </c15:layout>
                  <c15:dlblFieldTable/>
                  <c15:showDataLabelsRange val="0"/>
                </c:ext>
                <c:ext xmlns:c16="http://schemas.microsoft.com/office/drawing/2014/chart" uri="{C3380CC4-5D6E-409C-BE32-E72D297353CC}">
                  <c16:uniqueId val="{00000005-192B-4240-A6B5-9D0C61E3BC7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Sheet1!$A$216:$A$218</c:f>
              <c:strCache>
                <c:ptCount val="3"/>
                <c:pt idx="0">
                  <c:v>Outsourced to a specialist</c:v>
                </c:pt>
                <c:pt idx="1">
                  <c:v>Combination of outsourced and in-house resources</c:v>
                </c:pt>
                <c:pt idx="2">
                  <c:v>In-house resources only</c:v>
                </c:pt>
              </c:strCache>
            </c:strRef>
          </c:cat>
          <c:val>
            <c:numRef>
              <c:f>Sheet1!$B$216:$B$218</c:f>
              <c:numCache>
                <c:formatCode>0%</c:formatCode>
                <c:ptCount val="3"/>
                <c:pt idx="0">
                  <c:v>0.24</c:v>
                </c:pt>
                <c:pt idx="1">
                  <c:v>0.61</c:v>
                </c:pt>
                <c:pt idx="2">
                  <c:v>0.16</c:v>
                </c:pt>
              </c:numCache>
            </c:numRef>
          </c:val>
          <c:extLst>
            <c:ext xmlns:c16="http://schemas.microsoft.com/office/drawing/2014/chart" uri="{C3380CC4-5D6E-409C-BE32-E72D297353CC}">
              <c16:uniqueId val="{00000006-192B-4240-A6B5-9D0C61E3BC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F59D-9797-4C62-9842-261AF77E1036}" type="datetimeFigureOut">
              <a:rPr lang="en-US" smtClean="0"/>
              <a:t>12/19/2017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A3CA-2E53-4E59-ACC5-AF58248230AD}" type="slidenum">
              <a:rPr lang="en-US" smtClean="0"/>
              <a:t>‹#›</a:t>
            </a:fld>
            <a:endParaRPr lang="en-US"/>
          </a:p>
        </p:txBody>
      </p:sp>
    </p:spTree>
    <p:extLst>
      <p:ext uri="{BB962C8B-B14F-4D97-AF65-F5344CB8AC3E}">
        <p14:creationId xmlns:p14="http://schemas.microsoft.com/office/powerpoint/2010/main" val="328901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2374E-4FE5-4D74-BCC8-EDF72785601A}" type="datetime1">
              <a:rPr lang="en-US" smtClean="0"/>
              <a:t>12/19/2017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004CEA-6559-B041-88F9-B38CD8F41AF7}" type="slidenum">
              <a:rPr lang="en-US" smtClean="0"/>
              <a:t>‹#›</a:t>
            </a:fld>
            <a:endParaRPr lang="en-US"/>
          </a:p>
        </p:txBody>
      </p:sp>
    </p:spTree>
    <p:extLst>
      <p:ext uri="{BB962C8B-B14F-4D97-AF65-F5344CB8AC3E}">
        <p14:creationId xmlns:p14="http://schemas.microsoft.com/office/powerpoint/2010/main" val="4266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5FE466-2F4D-4C67-A11C-ECCBB54316B2}" type="datetime1">
              <a:rPr lang="en-US" smtClean="0"/>
              <a:t>12/19/2017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6979A5-8660-5840-AEE5-184B4DE4F3AF}" type="slidenum">
              <a:rPr lang="en-US" smtClean="0"/>
              <a:t>‹#›</a:t>
            </a:fld>
            <a:endParaRPr lang="en-US"/>
          </a:p>
        </p:txBody>
      </p:sp>
    </p:spTree>
    <p:extLst>
      <p:ext uri="{BB962C8B-B14F-4D97-AF65-F5344CB8AC3E}">
        <p14:creationId xmlns:p14="http://schemas.microsoft.com/office/powerpoint/2010/main" val="515676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5054646"/>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8654976"/>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scend2.com/marketing/" TargetMode="External"/><Relationship Id="rId2" Type="http://schemas.openxmlformats.org/officeDocument/2006/relationships/hyperlink" Target="http://www.instyprints.com/"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81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5679760" cy="584775"/>
          </a:xfrm>
          <a:prstGeom prst="rect">
            <a:avLst/>
          </a:prstGeom>
        </p:spPr>
        <p:txBody>
          <a:bodyPr wrap="none">
            <a:spAutoFit/>
          </a:bodyPr>
          <a:lstStyle/>
          <a:p>
            <a:r>
              <a:rPr lang="en-US" sz="3200" b="1" dirty="0">
                <a:solidFill>
                  <a:schemeClr val="bg1"/>
                </a:solidFill>
                <a:latin typeface="Arial Narrow" charset="0"/>
              </a:rPr>
              <a:t>How Conversion Rate is Changing</a:t>
            </a:r>
          </a:p>
        </p:txBody>
      </p:sp>
      <p:sp>
        <p:nvSpPr>
          <p:cNvPr id="5" name="Content Placeholder 6"/>
          <p:cNvSpPr txBox="1">
            <a:spLocks/>
          </p:cNvSpPr>
          <p:nvPr/>
        </p:nvSpPr>
        <p:spPr>
          <a:xfrm>
            <a:off x="1157250" y="1543636"/>
            <a:ext cx="3383909"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The lead-to-customer conversion rate is increasing for a total of </a:t>
            </a:r>
            <a:r>
              <a:rPr lang="en-US" sz="1800" b="1" dirty="0">
                <a:latin typeface="Calibri" charset="0"/>
                <a:ea typeface="Calibri" charset="0"/>
                <a:cs typeface="Calibri" charset="0"/>
              </a:rPr>
              <a:t>85% </a:t>
            </a:r>
            <a:r>
              <a:rPr lang="en-US" sz="1800" dirty="0">
                <a:latin typeface="Calibri" charset="0"/>
                <a:ea typeface="Calibri" charset="0"/>
                <a:cs typeface="Calibri" charset="0"/>
              </a:rPr>
              <a:t>of SMBs, with </a:t>
            </a:r>
            <a:r>
              <a:rPr lang="en-US" sz="1800" b="1" dirty="0">
                <a:latin typeface="Calibri" charset="0"/>
                <a:ea typeface="Calibri" charset="0"/>
                <a:cs typeface="Calibri" charset="0"/>
              </a:rPr>
              <a:t>31% </a:t>
            </a:r>
            <a:r>
              <a:rPr lang="en-US" sz="1800" dirty="0">
                <a:latin typeface="Calibri" charset="0"/>
                <a:ea typeface="Calibri" charset="0"/>
                <a:cs typeface="Calibri" charset="0"/>
              </a:rPr>
              <a:t>describing the increase as significant. For the remaining </a:t>
            </a:r>
            <a:r>
              <a:rPr lang="en-US" sz="1800" b="1" dirty="0">
                <a:latin typeface="Calibri" charset="0"/>
                <a:ea typeface="Calibri" charset="0"/>
                <a:cs typeface="Calibri" charset="0"/>
              </a:rPr>
              <a:t>15%</a:t>
            </a:r>
            <a:r>
              <a:rPr lang="en-US" sz="1800" dirty="0">
                <a:latin typeface="Calibri" charset="0"/>
                <a:ea typeface="Calibri" charset="0"/>
                <a:cs typeface="Calibri" charset="0"/>
              </a:rPr>
              <a:t>, conversions are decreasing to some extent.</a:t>
            </a:r>
          </a:p>
        </p:txBody>
      </p:sp>
      <p:cxnSp>
        <p:nvCxnSpPr>
          <p:cNvPr id="11" name="Straight Connector 10"/>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0138" y="6203043"/>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graphicFrame>
        <p:nvGraphicFramePr>
          <p:cNvPr id="10" name="Chart 9">
            <a:extLst>
              <a:ext uri="{FF2B5EF4-FFF2-40B4-BE49-F238E27FC236}">
                <a16:creationId xmlns:a16="http://schemas.microsoft.com/office/drawing/2014/main" id="{B153EDEB-4265-4525-B49D-F872D78436AF}"/>
              </a:ext>
            </a:extLst>
          </p:cNvPr>
          <p:cNvGraphicFramePr>
            <a:graphicFrameLocks/>
          </p:cNvGraphicFramePr>
          <p:nvPr>
            <p:extLst>
              <p:ext uri="{D42A27DB-BD31-4B8C-83A1-F6EECF244321}">
                <p14:modId xmlns:p14="http://schemas.microsoft.com/office/powerpoint/2010/main" val="890459872"/>
              </p:ext>
            </p:extLst>
          </p:nvPr>
        </p:nvGraphicFramePr>
        <p:xfrm>
          <a:off x="4836152" y="1400484"/>
          <a:ext cx="7355848" cy="462631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10</a:t>
            </a:r>
          </a:p>
        </p:txBody>
      </p:sp>
    </p:spTree>
    <p:extLst>
      <p:ext uri="{BB962C8B-B14F-4D97-AF65-F5344CB8AC3E}">
        <p14:creationId xmlns:p14="http://schemas.microsoft.com/office/powerpoint/2010/main" val="170159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91911"/>
            <a:ext cx="5772734" cy="500137"/>
          </a:xfrm>
          <a:prstGeom prst="rect">
            <a:avLst/>
          </a:prstGeom>
        </p:spPr>
        <p:txBody>
          <a:bodyPr wrap="none">
            <a:spAutoFit/>
          </a:bodyPr>
          <a:lstStyle/>
          <a:p>
            <a:pPr algn="just"/>
            <a:r>
              <a:rPr lang="en-US" sz="2650" b="1" dirty="0">
                <a:solidFill>
                  <a:schemeClr val="bg1"/>
                </a:solidFill>
                <a:latin typeface="Arial Narrow" charset="0"/>
              </a:rPr>
              <a:t>Content Generating the Most Conversions</a:t>
            </a:r>
          </a:p>
        </p:txBody>
      </p:sp>
      <p:sp>
        <p:nvSpPr>
          <p:cNvPr id="7" name="Content Placeholder 6"/>
          <p:cNvSpPr txBox="1">
            <a:spLocks/>
          </p:cNvSpPr>
          <p:nvPr/>
        </p:nvSpPr>
        <p:spPr>
          <a:xfrm>
            <a:off x="1157250" y="1543636"/>
            <a:ext cx="3384817"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Research reports and video or motion graphics are the types of content generating the highest rate of lead-to-customer conversions for </a:t>
            </a:r>
            <a:r>
              <a:rPr lang="en-US" sz="1800" b="1" dirty="0">
                <a:latin typeface="Calibri" charset="0"/>
                <a:ea typeface="Calibri" charset="0"/>
                <a:cs typeface="Calibri" charset="0"/>
              </a:rPr>
              <a:t>45% </a:t>
            </a:r>
            <a:r>
              <a:rPr lang="en-US" sz="1800" dirty="0">
                <a:latin typeface="Calibri" charset="0"/>
                <a:ea typeface="Calibri" charset="0"/>
                <a:cs typeface="Calibri" charset="0"/>
              </a:rPr>
              <a:t>and </a:t>
            </a:r>
            <a:r>
              <a:rPr lang="en-US" sz="1800" b="1" dirty="0">
                <a:latin typeface="Calibri" charset="0"/>
                <a:ea typeface="Calibri" charset="0"/>
                <a:cs typeface="Calibri" charset="0"/>
              </a:rPr>
              <a:t>42% </a:t>
            </a:r>
            <a:r>
              <a:rPr lang="en-US" sz="1800" dirty="0">
                <a:latin typeface="Calibri" charset="0"/>
                <a:ea typeface="Calibri" charset="0"/>
                <a:cs typeface="Calibri" charset="0"/>
              </a:rPr>
              <a:t>of SMBs respectively. These tactics are helping marketers overcome critical challenges to lead generation success.</a:t>
            </a:r>
          </a:p>
        </p:txBody>
      </p:sp>
      <p:cxnSp>
        <p:nvCxnSpPr>
          <p:cNvPr id="14" name="Straight Connector 13"/>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40138" y="6203043"/>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graphicFrame>
        <p:nvGraphicFramePr>
          <p:cNvPr id="11" name="Chart 10">
            <a:extLst>
              <a:ext uri="{FF2B5EF4-FFF2-40B4-BE49-F238E27FC236}">
                <a16:creationId xmlns:a16="http://schemas.microsoft.com/office/drawing/2014/main" id="{973C9490-8BC1-43F8-885B-B9A98BAAB295}"/>
              </a:ext>
            </a:extLst>
          </p:cNvPr>
          <p:cNvGraphicFramePr>
            <a:graphicFrameLocks/>
          </p:cNvGraphicFramePr>
          <p:nvPr>
            <p:extLst>
              <p:ext uri="{D42A27DB-BD31-4B8C-83A1-F6EECF244321}">
                <p14:modId xmlns:p14="http://schemas.microsoft.com/office/powerpoint/2010/main" val="1950367213"/>
              </p:ext>
            </p:extLst>
          </p:nvPr>
        </p:nvGraphicFramePr>
        <p:xfrm>
          <a:off x="4889048" y="1366346"/>
          <a:ext cx="7182520" cy="45173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11</a:t>
            </a:r>
          </a:p>
        </p:txBody>
      </p:sp>
    </p:spTree>
    <p:extLst>
      <p:ext uri="{BB962C8B-B14F-4D97-AF65-F5344CB8AC3E}">
        <p14:creationId xmlns:p14="http://schemas.microsoft.com/office/powerpoint/2010/main" val="207791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2EE13C4-D4C0-4F33-AF4B-4E384258D649}"/>
              </a:ext>
            </a:extLst>
          </p:cNvPr>
          <p:cNvGraphicFramePr>
            <a:graphicFrameLocks/>
          </p:cNvGraphicFramePr>
          <p:nvPr>
            <p:extLst>
              <p:ext uri="{D42A27DB-BD31-4B8C-83A1-F6EECF244321}">
                <p14:modId xmlns:p14="http://schemas.microsoft.com/office/powerpoint/2010/main" val="145532761"/>
              </p:ext>
            </p:extLst>
          </p:nvPr>
        </p:nvGraphicFramePr>
        <p:xfrm>
          <a:off x="4801185" y="1506470"/>
          <a:ext cx="7119077" cy="447740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60379"/>
            <a:ext cx="5610831" cy="523220"/>
          </a:xfrm>
          <a:prstGeom prst="rect">
            <a:avLst/>
          </a:prstGeom>
        </p:spPr>
        <p:txBody>
          <a:bodyPr wrap="none">
            <a:spAutoFit/>
          </a:bodyPr>
          <a:lstStyle/>
          <a:p>
            <a:r>
              <a:rPr lang="en-US" sz="2800" b="1" dirty="0">
                <a:solidFill>
                  <a:schemeClr val="bg1"/>
                </a:solidFill>
                <a:latin typeface="Arial Narrow" charset="0"/>
              </a:rPr>
              <a:t>Content Development Resources Used</a:t>
            </a:r>
          </a:p>
        </p:txBody>
      </p:sp>
      <p:sp>
        <p:nvSpPr>
          <p:cNvPr id="6" name="Content Placeholder 6"/>
          <p:cNvSpPr txBox="1">
            <a:spLocks/>
          </p:cNvSpPr>
          <p:nvPr/>
        </p:nvSpPr>
        <p:spPr>
          <a:xfrm>
            <a:off x="1157251" y="1543636"/>
            <a:ext cx="3269888"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The types of content generating leads with the highest conversion rates often require specialized skills and capabilities not always available in-house. That’s why </a:t>
            </a:r>
            <a:r>
              <a:rPr lang="en-US" sz="1800" b="1" dirty="0">
                <a:latin typeface="Calibri" charset="0"/>
                <a:ea typeface="Calibri" charset="0"/>
                <a:cs typeface="Calibri" charset="0"/>
              </a:rPr>
              <a:t>84% </a:t>
            </a:r>
            <a:r>
              <a:rPr lang="en-US" sz="1800" dirty="0">
                <a:latin typeface="Calibri" charset="0"/>
                <a:ea typeface="Calibri" charset="0"/>
                <a:cs typeface="Calibri" charset="0"/>
              </a:rPr>
              <a:t>of SMBs outsource all or part of their content development for lead generation purposes.</a:t>
            </a:r>
          </a:p>
        </p:txBody>
      </p:sp>
      <p:cxnSp>
        <p:nvCxnSpPr>
          <p:cNvPr id="11" name="Straight Connector 10"/>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40138" y="6139983"/>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12</a:t>
            </a:r>
          </a:p>
        </p:txBody>
      </p:sp>
    </p:spTree>
    <p:extLst>
      <p:ext uri="{BB962C8B-B14F-4D97-AF65-F5344CB8AC3E}">
        <p14:creationId xmlns:p14="http://schemas.microsoft.com/office/powerpoint/2010/main" val="79636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4842992" cy="584775"/>
          </a:xfrm>
          <a:prstGeom prst="rect">
            <a:avLst/>
          </a:prstGeom>
        </p:spPr>
        <p:txBody>
          <a:bodyPr wrap="none">
            <a:spAutoFit/>
          </a:bodyPr>
          <a:lstStyle/>
          <a:p>
            <a:r>
              <a:rPr lang="en-US" sz="3200" b="1" dirty="0">
                <a:solidFill>
                  <a:schemeClr val="bg1"/>
                </a:solidFill>
                <a:latin typeface="Arial Narrow" charset="0"/>
              </a:rPr>
              <a:t>About the Resource Partners</a:t>
            </a:r>
          </a:p>
        </p:txBody>
      </p:sp>
      <p:sp>
        <p:nvSpPr>
          <p:cNvPr id="5" name="Rectangle 4"/>
          <p:cNvSpPr/>
          <p:nvPr/>
        </p:nvSpPr>
        <p:spPr>
          <a:xfrm>
            <a:off x="1435441" y="2053632"/>
            <a:ext cx="4953484" cy="3198568"/>
          </a:xfrm>
          <a:prstGeom prst="rect">
            <a:avLst/>
          </a:prstGeom>
        </p:spPr>
        <p:txBody>
          <a:bodyPr wrap="square">
            <a:spAutoFit/>
          </a:bodyPr>
          <a:lstStyle/>
          <a:p>
            <a:pPr>
              <a:lnSpc>
                <a:spcPct val="110000"/>
              </a:lnSpc>
            </a:pPr>
            <a:r>
              <a:rPr lang="en-US" sz="1600" dirty="0" err="1"/>
              <a:t>Insty</a:t>
            </a:r>
            <a:r>
              <a:rPr lang="en-US" sz="1600" dirty="0"/>
              <a:t>-Prints is your local, one-stop resource for high-quality print and business communications solutions with fresh ideas to help you connect. We pioneered fast-turnaround printing, and today we offer you an array of capabilities including multi-channel marketing campaigns, direct mail marketing, promotional items, graphic design, web marketing, signs, banners and much more </a:t>
            </a:r>
            <a:r>
              <a:rPr lang="en-US" sz="1600" dirty="0">
                <a:solidFill>
                  <a:srgbClr val="3B3B3C"/>
                </a:solidFill>
                <a:latin typeface="Calibri" charset="0"/>
                <a:ea typeface="Calibri" charset="0"/>
                <a:cs typeface="Calibri" charset="0"/>
              </a:rPr>
              <a:t>.</a:t>
            </a:r>
          </a:p>
          <a:p>
            <a:pPr>
              <a:lnSpc>
                <a:spcPct val="110000"/>
              </a:lnSpc>
            </a:pPr>
            <a:r>
              <a:rPr lang="en-US" sz="1600" dirty="0">
                <a:solidFill>
                  <a:srgbClr val="3B3B3C"/>
                </a:solidFill>
                <a:latin typeface="Calibri" charset="0"/>
                <a:ea typeface="Calibri" charset="0"/>
                <a:cs typeface="Calibri" charset="0"/>
              </a:rPr>
              <a:t> </a:t>
            </a:r>
          </a:p>
          <a:p>
            <a:pPr>
              <a:lnSpc>
                <a:spcPct val="110000"/>
              </a:lnSpc>
            </a:pPr>
            <a:r>
              <a:rPr lang="en-US" sz="1600" dirty="0">
                <a:solidFill>
                  <a:srgbClr val="3B3B3C"/>
                </a:solidFill>
                <a:latin typeface="Calibri" charset="0"/>
                <a:ea typeface="Calibri" charset="0"/>
                <a:cs typeface="Calibri" charset="0"/>
              </a:rPr>
              <a:t>Learn more at </a:t>
            </a:r>
            <a:r>
              <a:rPr lang="en-US" sz="1600" dirty="0">
                <a:solidFill>
                  <a:srgbClr val="3B3B3C"/>
                </a:solidFill>
                <a:latin typeface="Calibri" charset="0"/>
                <a:ea typeface="Calibri" charset="0"/>
                <a:cs typeface="Calibri" charset="0"/>
                <a:hlinkClick r:id="rId2"/>
              </a:rPr>
              <a:t>instyprints.com</a:t>
            </a:r>
            <a:endParaRPr lang="en-US" sz="1600" dirty="0">
              <a:solidFill>
                <a:srgbClr val="3B3B3C"/>
              </a:solidFill>
              <a:latin typeface="Calibri" charset="0"/>
              <a:ea typeface="Calibri" charset="0"/>
              <a:cs typeface="Calibri" charset="0"/>
            </a:endParaRPr>
          </a:p>
          <a:p>
            <a:pPr>
              <a:lnSpc>
                <a:spcPct val="110000"/>
              </a:lnSpc>
            </a:pPr>
            <a:endParaRPr lang="en-US" sz="1600" b="1" dirty="0">
              <a:solidFill>
                <a:srgbClr val="3B3B3C"/>
              </a:solidFill>
              <a:highlight>
                <a:srgbClr val="FFFF00"/>
              </a:highlight>
              <a:latin typeface="Calibri" charset="0"/>
              <a:ea typeface="Calibri" charset="0"/>
              <a:cs typeface="Calibri" charset="0"/>
            </a:endParaRPr>
          </a:p>
          <a:p>
            <a:pPr>
              <a:lnSpc>
                <a:spcPct val="110000"/>
              </a:lnSpc>
            </a:pPr>
            <a:endParaRPr lang="en-US" sz="1400" dirty="0">
              <a:latin typeface="Calibri" charset="0"/>
              <a:ea typeface="Calibri" charset="0"/>
              <a:cs typeface="Calibri" charset="0"/>
            </a:endParaRPr>
          </a:p>
          <a:p>
            <a:pPr>
              <a:lnSpc>
                <a:spcPct val="110000"/>
              </a:lnSpc>
            </a:pPr>
            <a:r>
              <a:rPr lang="en-US" sz="1000" dirty="0" err="1"/>
              <a:t>Insty</a:t>
            </a:r>
            <a:r>
              <a:rPr lang="en-US" sz="1000" dirty="0"/>
              <a:t>-Prints is independently owned and operated. </a:t>
            </a:r>
            <a:endParaRPr lang="en-US" sz="1000" dirty="0">
              <a:latin typeface="Calibri" charset="0"/>
              <a:ea typeface="Calibri" charset="0"/>
              <a:cs typeface="Calibri" charset="0"/>
            </a:endParaRPr>
          </a:p>
        </p:txBody>
      </p:sp>
      <p:sp>
        <p:nvSpPr>
          <p:cNvPr id="6" name="Rectangle 5"/>
          <p:cNvSpPr/>
          <p:nvPr/>
        </p:nvSpPr>
        <p:spPr>
          <a:xfrm>
            <a:off x="6936612" y="2053632"/>
            <a:ext cx="4713082" cy="2480679"/>
          </a:xfrm>
          <a:prstGeom prst="rect">
            <a:avLst/>
          </a:prstGeom>
        </p:spPr>
        <p:txBody>
          <a:bodyPr wrap="square">
            <a:spAutoFit/>
          </a:bodyPr>
          <a:lstStyle/>
          <a:p>
            <a:pPr>
              <a:lnSpc>
                <a:spcPct val="110000"/>
              </a:lnSpc>
            </a:pPr>
            <a:r>
              <a:rPr lang="en-US" sz="1600" dirty="0">
                <a:latin typeface="Calibri" charset="0"/>
                <a:ea typeface="Calibri" charset="0"/>
                <a:cs typeface="Calibri" charset="0"/>
              </a:rPr>
              <a:t>Marketing technology companies and digital marketing agencies partner with Ascend2 to reliably generate demand and supplement content for their firms. Our Research Partner Programs are transparent – spotlighting your brand and the interests of your market. If marketing professionals are your ideal prospects, we can help you find more of them. </a:t>
            </a:r>
          </a:p>
          <a:p>
            <a:endParaRPr lang="en-US" sz="1600" dirty="0">
              <a:latin typeface="Calibri" charset="0"/>
              <a:ea typeface="Calibri" charset="0"/>
              <a:cs typeface="Calibri" charset="0"/>
            </a:endParaRPr>
          </a:p>
          <a:p>
            <a:r>
              <a:rPr lang="en-US" sz="1600" dirty="0">
                <a:latin typeface="Calibri" charset="0"/>
                <a:ea typeface="Calibri" charset="0"/>
                <a:cs typeface="Calibri" charset="0"/>
              </a:rPr>
              <a:t>Learn more about </a:t>
            </a:r>
            <a:r>
              <a:rPr lang="en-US" sz="1600" dirty="0">
                <a:latin typeface="Calibri" charset="0"/>
                <a:ea typeface="Calibri" charset="0"/>
                <a:cs typeface="Calibri" charset="0"/>
                <a:hlinkClick r:id="rId3"/>
              </a:rPr>
              <a:t>Ascend2</a:t>
            </a:r>
            <a:endParaRPr lang="en-US" sz="1600" dirty="0">
              <a:latin typeface="Calibri" charset="0"/>
              <a:ea typeface="Calibri" charset="0"/>
              <a:cs typeface="Calibri" charset="0"/>
            </a:endParaRPr>
          </a:p>
        </p:txBody>
      </p:sp>
      <p:pic>
        <p:nvPicPr>
          <p:cNvPr id="7"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656" y="1496684"/>
            <a:ext cx="1220822" cy="395333"/>
          </a:xfrm>
          <a:prstGeom prst="rect">
            <a:avLst/>
          </a:prstGeom>
        </p:spPr>
      </p:pic>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13</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496" y="1445875"/>
            <a:ext cx="2061661" cy="463890"/>
          </a:xfrm>
          <a:prstGeom prst="rect">
            <a:avLst/>
          </a:prstGeom>
        </p:spPr>
      </p:pic>
    </p:spTree>
    <p:extLst>
      <p:ext uri="{BB962C8B-B14F-4D97-AF65-F5344CB8AC3E}">
        <p14:creationId xmlns:p14="http://schemas.microsoft.com/office/powerpoint/2010/main" val="195802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068" y="1620631"/>
            <a:ext cx="4255335" cy="5244514"/>
          </a:xfrm>
          <a:prstGeom prst="rect">
            <a:avLst/>
          </a:prstGeom>
        </p:spPr>
      </p:pic>
      <p:sp>
        <p:nvSpPr>
          <p:cNvPr id="8" name="Rectangle 7"/>
          <p:cNvSpPr/>
          <p:nvPr/>
        </p:nvSpPr>
        <p:spPr>
          <a:xfrm>
            <a:off x="7889358" y="680484"/>
            <a:ext cx="3423684" cy="55289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6548" y="218811"/>
            <a:ext cx="3089051" cy="584775"/>
          </a:xfrm>
          <a:prstGeom prst="rect">
            <a:avLst/>
          </a:prstGeom>
        </p:spPr>
        <p:txBody>
          <a:bodyPr wrap="none">
            <a:spAutoFit/>
          </a:bodyPr>
          <a:lstStyle/>
          <a:p>
            <a:r>
              <a:rPr lang="en-US" sz="3200" b="1" dirty="0">
                <a:solidFill>
                  <a:schemeClr val="bg1"/>
                </a:solidFill>
                <a:latin typeface="Arial Narrow" charset="0"/>
              </a:rPr>
              <a:t>Table of Contents</a:t>
            </a:r>
            <a:endParaRPr lang="en-US" sz="3600" b="1" dirty="0">
              <a:solidFill>
                <a:schemeClr val="bg1"/>
              </a:solidFill>
              <a:latin typeface="Arial Narrow" charset="0"/>
            </a:endParaRPr>
          </a:p>
        </p:txBody>
      </p:sp>
      <p:sp>
        <p:nvSpPr>
          <p:cNvPr id="5" name="Rectangle 4"/>
          <p:cNvSpPr/>
          <p:nvPr/>
        </p:nvSpPr>
        <p:spPr>
          <a:xfrm>
            <a:off x="1655135" y="1508465"/>
            <a:ext cx="6096000" cy="4619854"/>
          </a:xfrm>
          <a:prstGeom prst="rect">
            <a:avLst/>
          </a:prstGeom>
        </p:spPr>
        <p:txBody>
          <a:bodyPr>
            <a:spAutoFit/>
          </a:bodyPr>
          <a:lstStyle/>
          <a:p>
            <a:pPr marL="342900" indent="-342900">
              <a:lnSpc>
                <a:spcPct val="150000"/>
              </a:lnSpc>
              <a:buFont typeface="+mj-lt"/>
              <a:buAutoNum type="arabicPeriod" startAt="3"/>
            </a:pPr>
            <a:r>
              <a:rPr lang="en-US" dirty="0"/>
              <a:t> Lead Generation to Increase Conversion/SMB</a:t>
            </a:r>
          </a:p>
          <a:p>
            <a:pPr marL="342900" indent="-342900">
              <a:lnSpc>
                <a:spcPct val="150000"/>
              </a:lnSpc>
              <a:buFont typeface="+mj-lt"/>
              <a:buAutoNum type="arabicPeriod" startAt="3"/>
            </a:pPr>
            <a:r>
              <a:rPr lang="en-US" dirty="0"/>
              <a:t> Most Important Objectives</a:t>
            </a:r>
          </a:p>
          <a:p>
            <a:pPr marL="342900" indent="-342900">
              <a:lnSpc>
                <a:spcPct val="150000"/>
              </a:lnSpc>
              <a:buFont typeface="+mj-lt"/>
              <a:buAutoNum type="arabicPeriod" startAt="3"/>
            </a:pPr>
            <a:r>
              <a:rPr lang="en-US" dirty="0"/>
              <a:t> Lead Generation Strategy Success</a:t>
            </a:r>
          </a:p>
          <a:p>
            <a:pPr marL="342900" indent="-342900">
              <a:lnSpc>
                <a:spcPct val="150000"/>
              </a:lnSpc>
              <a:buFont typeface="+mj-lt"/>
              <a:buAutoNum type="arabicPeriod" startAt="3"/>
            </a:pPr>
            <a:r>
              <a:rPr lang="en-US" dirty="0"/>
              <a:t> Critical Challenges to Success</a:t>
            </a:r>
          </a:p>
          <a:p>
            <a:pPr marL="342900" indent="-342900">
              <a:lnSpc>
                <a:spcPct val="150000"/>
              </a:lnSpc>
              <a:buFont typeface="+mj-lt"/>
              <a:buAutoNum type="arabicPeriod" startAt="3"/>
            </a:pPr>
            <a:r>
              <a:rPr lang="en-US" dirty="0"/>
              <a:t> Sales Cycle Encountered</a:t>
            </a:r>
          </a:p>
          <a:p>
            <a:pPr marL="342900" indent="-342900">
              <a:lnSpc>
                <a:spcPct val="150000"/>
              </a:lnSpc>
              <a:buFont typeface="+mj-lt"/>
              <a:buAutoNum type="arabicPeriod" startAt="3"/>
            </a:pPr>
            <a:r>
              <a:rPr lang="en-US" dirty="0"/>
              <a:t> Analyzing Objectives and Challenges</a:t>
            </a:r>
          </a:p>
          <a:p>
            <a:pPr marL="342900" indent="-342900">
              <a:lnSpc>
                <a:spcPct val="150000"/>
              </a:lnSpc>
              <a:buFont typeface="+mj-lt"/>
              <a:buAutoNum type="arabicPeriod" startAt="3"/>
            </a:pPr>
            <a:r>
              <a:rPr lang="en-US" dirty="0"/>
              <a:t> Source of the Best Conversion Rates</a:t>
            </a:r>
          </a:p>
          <a:p>
            <a:pPr marL="342900" indent="-342900">
              <a:lnSpc>
                <a:spcPct val="150000"/>
              </a:lnSpc>
              <a:buFont typeface="+mj-lt"/>
              <a:buAutoNum type="arabicPeriod" startAt="3"/>
            </a:pPr>
            <a:r>
              <a:rPr lang="en-US" dirty="0"/>
              <a:t> How Conversion Rate is Changing</a:t>
            </a:r>
          </a:p>
          <a:p>
            <a:pPr marL="342900" indent="-342900">
              <a:lnSpc>
                <a:spcPct val="150000"/>
              </a:lnSpc>
              <a:buFont typeface="+mj-lt"/>
              <a:buAutoNum type="arabicPeriod" startAt="3"/>
            </a:pPr>
            <a:r>
              <a:rPr lang="en-US" dirty="0"/>
              <a:t> Content Generating the Most Conversions</a:t>
            </a:r>
          </a:p>
          <a:p>
            <a:pPr marL="342900" indent="-342900">
              <a:lnSpc>
                <a:spcPct val="150000"/>
              </a:lnSpc>
              <a:buFont typeface="+mj-lt"/>
              <a:buAutoNum type="arabicPeriod" startAt="3"/>
            </a:pPr>
            <a:r>
              <a:rPr lang="en-US" dirty="0"/>
              <a:t> Content Development Resources Used</a:t>
            </a:r>
          </a:p>
          <a:p>
            <a:pPr marL="342900" indent="-342900">
              <a:lnSpc>
                <a:spcPct val="150000"/>
              </a:lnSpc>
              <a:buFont typeface="+mj-lt"/>
              <a:buAutoNum type="arabicPeriod" startAt="3"/>
            </a:pPr>
            <a:r>
              <a:rPr lang="en-US" dirty="0"/>
              <a:t> About the Research Partners</a:t>
            </a:r>
          </a:p>
        </p:txBody>
      </p:sp>
      <p:sp>
        <p:nvSpPr>
          <p:cNvPr id="7" name="Rectangle 6"/>
          <p:cNvSpPr/>
          <p:nvPr/>
        </p:nvSpPr>
        <p:spPr>
          <a:xfrm>
            <a:off x="8325293" y="1528372"/>
            <a:ext cx="2551814" cy="4031873"/>
          </a:xfrm>
          <a:prstGeom prst="rect">
            <a:avLst/>
          </a:prstGeom>
        </p:spPr>
        <p:txBody>
          <a:bodyPr wrap="square">
            <a:spAutoFit/>
          </a:bodyPr>
          <a:lstStyle/>
          <a:p>
            <a:r>
              <a:rPr lang="en-US" sz="2400" b="1" cap="all" dirty="0">
                <a:solidFill>
                  <a:schemeClr val="bg1"/>
                </a:solidFill>
                <a:latin typeface="+mn-lt"/>
              </a:rPr>
              <a:t>Methodology</a:t>
            </a:r>
          </a:p>
          <a:p>
            <a:endParaRPr lang="en-US" sz="2400" cap="all" dirty="0">
              <a:solidFill>
                <a:schemeClr val="bg1"/>
              </a:solidFill>
              <a:latin typeface="+mn-lt"/>
            </a:endParaRPr>
          </a:p>
          <a:p>
            <a:r>
              <a:rPr lang="en-US" sz="1600" dirty="0">
                <a:solidFill>
                  <a:schemeClr val="bg1"/>
                </a:solidFill>
              </a:rPr>
              <a:t>Ascend2 benchmarks the performance of popular digital marketing strategies and tactics using a standardized questionnaire and a proprietary 3-Minute Survey format. </a:t>
            </a:r>
          </a:p>
          <a:p>
            <a:endParaRPr lang="en-US" sz="1600" dirty="0">
              <a:solidFill>
                <a:schemeClr val="bg1"/>
              </a:solidFill>
            </a:endParaRPr>
          </a:p>
          <a:p>
            <a:r>
              <a:rPr lang="en-US" sz="1600" dirty="0">
                <a:solidFill>
                  <a:schemeClr val="bg1"/>
                </a:solidFill>
              </a:rPr>
              <a:t>This survey was fielded to </a:t>
            </a:r>
            <a:br>
              <a:rPr lang="en-US" sz="1600" dirty="0">
                <a:solidFill>
                  <a:schemeClr val="bg1"/>
                </a:solidFill>
              </a:rPr>
            </a:br>
            <a:r>
              <a:rPr lang="en-US" sz="1600" dirty="0">
                <a:solidFill>
                  <a:schemeClr val="bg1"/>
                </a:solidFill>
              </a:rPr>
              <a:t>a panel of research subscribers and marketing influencers by Ascend2 and </a:t>
            </a:r>
            <a:r>
              <a:rPr lang="en-US" sz="1600" dirty="0" err="1">
                <a:solidFill>
                  <a:schemeClr val="bg1"/>
                </a:solidFill>
              </a:rPr>
              <a:t>Insty</a:t>
            </a:r>
            <a:r>
              <a:rPr lang="en-US" sz="1600" dirty="0">
                <a:solidFill>
                  <a:schemeClr val="bg1"/>
                </a:solidFill>
              </a:rPr>
              <a:t>-Prints.</a:t>
            </a:r>
          </a:p>
        </p:txBody>
      </p:sp>
    </p:spTree>
    <p:extLst>
      <p:ext uri="{BB962C8B-B14F-4D97-AF65-F5344CB8AC3E}">
        <p14:creationId xmlns:p14="http://schemas.microsoft.com/office/powerpoint/2010/main" val="135655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892" y="1613486"/>
            <a:ext cx="4255335" cy="5244514"/>
          </a:xfrm>
          <a:prstGeom prst="rect">
            <a:avLst/>
          </a:prstGeom>
        </p:spPr>
      </p:pic>
      <p:sp>
        <p:nvSpPr>
          <p:cNvPr id="4" name="Rectangle 3"/>
          <p:cNvSpPr/>
          <p:nvPr/>
        </p:nvSpPr>
        <p:spPr>
          <a:xfrm>
            <a:off x="1197934" y="1293607"/>
            <a:ext cx="6702056" cy="5016758"/>
          </a:xfrm>
          <a:prstGeom prst="rect">
            <a:avLst/>
          </a:prstGeom>
        </p:spPr>
        <p:txBody>
          <a:bodyPr wrap="square">
            <a:spAutoFit/>
          </a:bodyPr>
          <a:lstStyle/>
          <a:p>
            <a:r>
              <a:rPr lang="en-US" sz="1600" dirty="0">
                <a:latin typeface="Calibri" charset="0"/>
                <a:ea typeface="Calibri" charset="0"/>
                <a:cs typeface="Calibri" charset="0"/>
              </a:rPr>
              <a:t>Generating high-value leads that are ready to convert requires an effective strategy with proven tactics to succeed.  </a:t>
            </a:r>
          </a:p>
          <a:p>
            <a:r>
              <a:rPr lang="en-US" sz="1600" dirty="0">
                <a:latin typeface="Calibri" charset="0"/>
                <a:ea typeface="Calibri" charset="0"/>
                <a:cs typeface="Calibri" charset="0"/>
              </a:rPr>
              <a:t> </a:t>
            </a:r>
          </a:p>
          <a:p>
            <a:r>
              <a:rPr lang="en-US" sz="1600" b="1" dirty="0">
                <a:latin typeface="Calibri" charset="0"/>
                <a:ea typeface="Calibri" charset="0"/>
                <a:cs typeface="Calibri" charset="0"/>
              </a:rPr>
              <a:t>But how does an SMB develop an effective lead generation strategy to turn more leads into more customers, faster?  </a:t>
            </a:r>
          </a:p>
          <a:p>
            <a:r>
              <a:rPr lang="en-US" sz="1600" dirty="0">
                <a:latin typeface="Calibri" charset="0"/>
                <a:ea typeface="Calibri" charset="0"/>
                <a:cs typeface="Calibri" charset="0"/>
              </a:rPr>
              <a:t>To find out, </a:t>
            </a:r>
            <a:r>
              <a:rPr lang="en-US" sz="1600" dirty="0" err="1">
                <a:latin typeface="Calibri" charset="0"/>
                <a:ea typeface="Calibri" charset="0"/>
                <a:cs typeface="Calibri" charset="0"/>
              </a:rPr>
              <a:t>Insty</a:t>
            </a:r>
            <a:r>
              <a:rPr lang="en-US" sz="1600" dirty="0">
                <a:latin typeface="Calibri" charset="0"/>
                <a:ea typeface="Calibri" charset="0"/>
                <a:cs typeface="Calibri" charset="0"/>
              </a:rPr>
              <a:t>-Prints and Ascend2 fielded the Lead Generation to Increase Conversions Survey. </a:t>
            </a:r>
          </a:p>
          <a:p>
            <a:endParaRPr lang="en-US" sz="1600" b="1" dirty="0">
              <a:latin typeface="Calibri" charset="0"/>
              <a:ea typeface="Calibri" charset="0"/>
              <a:cs typeface="Calibri" charset="0"/>
            </a:endParaRPr>
          </a:p>
          <a:p>
            <a:r>
              <a:rPr lang="en-US" sz="1600" dirty="0">
                <a:latin typeface="Calibri" charset="0"/>
                <a:ea typeface="Calibri" charset="0"/>
                <a:cs typeface="Calibri" charset="0"/>
              </a:rPr>
              <a:t>The data in this edition of the study, titled </a:t>
            </a:r>
            <a:r>
              <a:rPr lang="en-US" sz="1600" i="1" dirty="0">
                <a:latin typeface="Calibri" charset="0"/>
                <a:ea typeface="Calibri" charset="0"/>
                <a:cs typeface="Calibri" charset="0"/>
              </a:rPr>
              <a:t>Lead Generation to Increase Conversions for the Small and Medium-sized Business</a:t>
            </a:r>
            <a:r>
              <a:rPr lang="en-US" sz="1600" dirty="0">
                <a:latin typeface="Calibri" charset="0"/>
                <a:ea typeface="Calibri" charset="0"/>
                <a:cs typeface="Calibri" charset="0"/>
              </a:rPr>
              <a:t>, exclusively represents the opinions of marketing influencers working for companies with fewer than 500 employees. We thank these busy professionals for sharing their valuable insights with us, and you.</a:t>
            </a:r>
          </a:p>
          <a:p>
            <a:endParaRPr lang="en-US" sz="1600" dirty="0">
              <a:latin typeface="Calibri" charset="0"/>
              <a:ea typeface="Calibri" charset="0"/>
              <a:cs typeface="Calibri" charset="0"/>
            </a:endParaRPr>
          </a:p>
          <a:p>
            <a:r>
              <a:rPr lang="en-US" sz="1600" dirty="0">
                <a:latin typeface="Calibri" charset="0"/>
                <a:ea typeface="Calibri" charset="0"/>
                <a:cs typeface="Calibri" charset="0"/>
              </a:rPr>
              <a:t>This research has been produced for your use. Put it to work in your own marketing strategy. Clip the charts and write about them in your blog or post them on social media. Please share this research credited as published.</a:t>
            </a:r>
          </a:p>
          <a:p>
            <a:endParaRPr lang="en-US" sz="1600" dirty="0">
              <a:latin typeface="Calibri" charset="0"/>
              <a:ea typeface="Calibri" charset="0"/>
              <a:cs typeface="Calibri" charset="0"/>
            </a:endParaRPr>
          </a:p>
          <a:p>
            <a:r>
              <a:rPr lang="en-US" sz="1600" i="1" dirty="0">
                <a:latin typeface="Calibri" charset="0"/>
                <a:ea typeface="Calibri" charset="0"/>
                <a:cs typeface="Calibri" charset="0"/>
              </a:rPr>
              <a:t>Enjoy!</a:t>
            </a:r>
          </a:p>
          <a:p>
            <a:endParaRPr lang="en-US" sz="1600" dirty="0">
              <a:latin typeface="Calibri" charset="0"/>
              <a:ea typeface="Calibri" charset="0"/>
              <a:cs typeface="Calibri" charset="0"/>
            </a:endParaRPr>
          </a:p>
        </p:txBody>
      </p:sp>
      <p:sp>
        <p:nvSpPr>
          <p:cNvPr id="6" name="Rectangle 5"/>
          <p:cNvSpPr/>
          <p:nvPr/>
        </p:nvSpPr>
        <p:spPr>
          <a:xfrm>
            <a:off x="333297" y="284307"/>
            <a:ext cx="5817618" cy="461665"/>
          </a:xfrm>
          <a:prstGeom prst="rect">
            <a:avLst/>
          </a:prstGeom>
        </p:spPr>
        <p:txBody>
          <a:bodyPr wrap="none">
            <a:spAutoFit/>
          </a:bodyPr>
          <a:lstStyle/>
          <a:p>
            <a:r>
              <a:rPr lang="en-US" sz="2350" b="1" dirty="0">
                <a:solidFill>
                  <a:schemeClr val="bg1"/>
                </a:solidFill>
                <a:latin typeface="Arial Narrow" charset="0"/>
              </a:rPr>
              <a:t>Lead Generation to Increase Conversions/SMB</a:t>
            </a:r>
          </a:p>
        </p:txBody>
      </p:sp>
      <p:sp>
        <p:nvSpPr>
          <p:cNvPr id="8" name="Rectangle 7"/>
          <p:cNvSpPr/>
          <p:nvPr/>
        </p:nvSpPr>
        <p:spPr>
          <a:xfrm>
            <a:off x="7899990" y="680484"/>
            <a:ext cx="3728484" cy="55289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p:cNvSpPr/>
          <p:nvPr/>
        </p:nvSpPr>
        <p:spPr>
          <a:xfrm>
            <a:off x="8151627" y="1413048"/>
            <a:ext cx="3891517" cy="4216539"/>
          </a:xfrm>
          <a:prstGeom prst="rect">
            <a:avLst/>
          </a:prstGeom>
        </p:spPr>
        <p:txBody>
          <a:bodyPr wrap="square">
            <a:spAutoFit/>
          </a:bodyPr>
          <a:lstStyle/>
          <a:p>
            <a:r>
              <a:rPr lang="en-US" sz="2000" b="1" i="0" dirty="0">
                <a:solidFill>
                  <a:schemeClr val="bg1"/>
                </a:solidFill>
              </a:rPr>
              <a:t>SURVEY RESPONDENTS </a:t>
            </a:r>
            <a:br>
              <a:rPr lang="en-US" dirty="0">
                <a:solidFill>
                  <a:schemeClr val="bg1"/>
                </a:solidFill>
              </a:rPr>
            </a:br>
            <a:r>
              <a:rPr lang="en-US" dirty="0">
                <a:solidFill>
                  <a:schemeClr val="bg1"/>
                </a:solidFill>
              </a:rPr>
              <a:t>N=173 SMBs</a:t>
            </a:r>
          </a:p>
          <a:p>
            <a:endParaRPr lang="en-US" sz="1600" dirty="0">
              <a:solidFill>
                <a:schemeClr val="bg1"/>
              </a:solidFill>
            </a:endParaRPr>
          </a:p>
          <a:p>
            <a:pPr>
              <a:lnSpc>
                <a:spcPct val="150000"/>
              </a:lnSpc>
            </a:pPr>
            <a:r>
              <a:rPr lang="en-US" sz="1600" b="1" i="0" dirty="0">
                <a:solidFill>
                  <a:schemeClr val="bg1"/>
                </a:solidFill>
              </a:rPr>
              <a:t>Role in the Company</a:t>
            </a:r>
            <a:br>
              <a:rPr lang="en-US" sz="1600" dirty="0">
                <a:solidFill>
                  <a:schemeClr val="bg1"/>
                </a:solidFill>
              </a:rPr>
            </a:br>
            <a:r>
              <a:rPr lang="en-US" sz="1600" dirty="0">
                <a:solidFill>
                  <a:schemeClr val="bg1"/>
                </a:solidFill>
              </a:rPr>
              <a:t>Owner / Partner / CXO	46%</a:t>
            </a:r>
            <a:br>
              <a:rPr lang="en-US" sz="1600" dirty="0">
                <a:solidFill>
                  <a:schemeClr val="bg1"/>
                </a:solidFill>
              </a:rPr>
            </a:br>
            <a:r>
              <a:rPr lang="en-US" sz="1600" dirty="0">
                <a:solidFill>
                  <a:schemeClr val="bg1"/>
                </a:solidFill>
              </a:rPr>
              <a:t>VP / Director / Manager	39%</a:t>
            </a:r>
            <a:br>
              <a:rPr lang="en-US" sz="1600" dirty="0">
                <a:solidFill>
                  <a:schemeClr val="bg1"/>
                </a:solidFill>
              </a:rPr>
            </a:br>
            <a:r>
              <a:rPr lang="en-US" sz="1600" dirty="0">
                <a:solidFill>
                  <a:schemeClr val="bg1"/>
                </a:solidFill>
              </a:rPr>
              <a:t>Non-Management Pro	15%</a:t>
            </a:r>
          </a:p>
          <a:p>
            <a:pPr>
              <a:lnSpc>
                <a:spcPct val="150000"/>
              </a:lnSpc>
            </a:pPr>
            <a:endParaRPr lang="en-US" sz="1600" dirty="0">
              <a:solidFill>
                <a:schemeClr val="bg1"/>
              </a:solidFill>
            </a:endParaRPr>
          </a:p>
          <a:p>
            <a:pPr>
              <a:lnSpc>
                <a:spcPct val="150000"/>
              </a:lnSpc>
            </a:pPr>
            <a:r>
              <a:rPr lang="en-US" sz="1600" b="1" dirty="0">
                <a:solidFill>
                  <a:schemeClr val="bg1"/>
                </a:solidFill>
              </a:rPr>
              <a:t>Primary Marketing Channel</a:t>
            </a:r>
            <a:br>
              <a:rPr lang="en-US" sz="1600" dirty="0">
                <a:solidFill>
                  <a:schemeClr val="bg1"/>
                </a:solidFill>
              </a:rPr>
            </a:br>
            <a:r>
              <a:rPr lang="en-US" sz="1600" dirty="0">
                <a:solidFill>
                  <a:schemeClr val="bg1"/>
                </a:solidFill>
              </a:rPr>
              <a:t>B2B (Business-to-Business)	49%</a:t>
            </a:r>
            <a:br>
              <a:rPr lang="en-US" sz="1600" dirty="0">
                <a:solidFill>
                  <a:schemeClr val="bg1"/>
                </a:solidFill>
              </a:rPr>
            </a:br>
            <a:r>
              <a:rPr lang="en-US" sz="1600" dirty="0">
                <a:solidFill>
                  <a:schemeClr val="bg1"/>
                </a:solidFill>
              </a:rPr>
              <a:t>B2C (Business-to-Consumer)	29%</a:t>
            </a:r>
            <a:br>
              <a:rPr lang="en-US" sz="1600" dirty="0">
                <a:solidFill>
                  <a:schemeClr val="bg1"/>
                </a:solidFill>
              </a:rPr>
            </a:br>
            <a:r>
              <a:rPr lang="en-US" sz="1600" dirty="0">
                <a:solidFill>
                  <a:schemeClr val="bg1"/>
                </a:solidFill>
              </a:rPr>
              <a:t>B2B and B2C Equally		22%</a:t>
            </a:r>
          </a:p>
        </p:txBody>
      </p: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3</a:t>
            </a:r>
          </a:p>
        </p:txBody>
      </p:sp>
    </p:spTree>
    <p:extLst>
      <p:ext uri="{BB962C8B-B14F-4D97-AF65-F5344CB8AC3E}">
        <p14:creationId xmlns:p14="http://schemas.microsoft.com/office/powerpoint/2010/main" val="164540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548" y="218811"/>
            <a:ext cx="4410182" cy="584775"/>
          </a:xfrm>
          <a:prstGeom prst="rect">
            <a:avLst/>
          </a:prstGeom>
        </p:spPr>
        <p:txBody>
          <a:bodyPr wrap="none">
            <a:spAutoFit/>
          </a:bodyPr>
          <a:lstStyle/>
          <a:p>
            <a:r>
              <a:rPr lang="en-US" sz="3200" b="1" dirty="0">
                <a:solidFill>
                  <a:schemeClr val="bg1"/>
                </a:solidFill>
                <a:latin typeface="Arial Narrow" charset="0"/>
              </a:rPr>
              <a:t>Most Important Objectives</a:t>
            </a:r>
            <a:endParaRPr lang="en-US" sz="3600" b="1" dirty="0">
              <a:solidFill>
                <a:schemeClr val="bg1"/>
              </a:solidFill>
              <a:latin typeface="Arial Narrow" charset="0"/>
            </a:endParaRPr>
          </a:p>
        </p:txBody>
      </p:sp>
      <p:sp>
        <p:nvSpPr>
          <p:cNvPr id="6" name="Content Placeholder 6"/>
          <p:cNvSpPr txBox="1">
            <a:spLocks/>
          </p:cNvSpPr>
          <p:nvPr/>
        </p:nvSpPr>
        <p:spPr>
          <a:xfrm>
            <a:off x="1166945" y="1537252"/>
            <a:ext cx="3142170" cy="464798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Clearly, a most important objective for </a:t>
            </a:r>
            <a:r>
              <a:rPr lang="en-US" sz="1800" b="1" dirty="0">
                <a:latin typeface="Calibri" charset="0"/>
                <a:ea typeface="Calibri" charset="0"/>
                <a:cs typeface="Calibri" charset="0"/>
              </a:rPr>
              <a:t>73% </a:t>
            </a:r>
            <a:r>
              <a:rPr lang="en-US" sz="1800" dirty="0">
                <a:latin typeface="Calibri" charset="0"/>
                <a:ea typeface="Calibri" charset="0"/>
                <a:cs typeface="Calibri" charset="0"/>
              </a:rPr>
              <a:t>of SMBs to achieve with their lead generation strategy is to increase lead-to-customer conversions. This requires increasing the number of leads generated – an important objective for nearly half (</a:t>
            </a:r>
            <a:r>
              <a:rPr lang="en-US" sz="1800" b="1" dirty="0">
                <a:latin typeface="Calibri" charset="0"/>
                <a:ea typeface="Calibri" charset="0"/>
                <a:cs typeface="Calibri" charset="0"/>
              </a:rPr>
              <a:t>47%</a:t>
            </a:r>
            <a:r>
              <a:rPr lang="en-US" sz="1800" dirty="0">
                <a:latin typeface="Calibri" charset="0"/>
                <a:ea typeface="Calibri" charset="0"/>
                <a:cs typeface="Calibri" charset="0"/>
              </a:rPr>
              <a:t>) of SMBs.</a:t>
            </a:r>
          </a:p>
        </p:txBody>
      </p:sp>
      <p:sp>
        <p:nvSpPr>
          <p:cNvPr id="10" name="TextBox 9"/>
          <p:cNvSpPr txBox="1"/>
          <p:nvPr/>
        </p:nvSpPr>
        <p:spPr>
          <a:xfrm>
            <a:off x="4881334" y="6241719"/>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cxnSp>
        <p:nvCxnSpPr>
          <p:cNvPr id="13" name="Straight Connector 12"/>
          <p:cNvCxnSpPr/>
          <p:nvPr/>
        </p:nvCxnSpPr>
        <p:spPr>
          <a:xfrm>
            <a:off x="4625263"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E337073B-25A5-40A3-A6B9-2237DA95CBF2}"/>
              </a:ext>
            </a:extLst>
          </p:cNvPr>
          <p:cNvGraphicFramePr>
            <a:graphicFrameLocks/>
          </p:cNvGraphicFramePr>
          <p:nvPr>
            <p:extLst>
              <p:ext uri="{D42A27DB-BD31-4B8C-83A1-F6EECF244321}">
                <p14:modId xmlns:p14="http://schemas.microsoft.com/office/powerpoint/2010/main" val="763654014"/>
              </p:ext>
            </p:extLst>
          </p:nvPr>
        </p:nvGraphicFramePr>
        <p:xfrm>
          <a:off x="4765722" y="1537252"/>
          <a:ext cx="7159336" cy="45027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4</a:t>
            </a:r>
          </a:p>
        </p:txBody>
      </p:sp>
    </p:spTree>
    <p:extLst>
      <p:ext uri="{BB962C8B-B14F-4D97-AF65-F5344CB8AC3E}">
        <p14:creationId xmlns:p14="http://schemas.microsoft.com/office/powerpoint/2010/main" val="125013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141BDED-D80C-41DE-AA90-508787CFC4BE}"/>
              </a:ext>
            </a:extLst>
          </p:cNvPr>
          <p:cNvGraphicFramePr>
            <a:graphicFrameLocks/>
          </p:cNvGraphicFramePr>
          <p:nvPr>
            <p:extLst>
              <p:ext uri="{D42A27DB-BD31-4B8C-83A1-F6EECF244321}">
                <p14:modId xmlns:p14="http://schemas.microsoft.com/office/powerpoint/2010/main" val="890459872"/>
              </p:ext>
            </p:extLst>
          </p:nvPr>
        </p:nvGraphicFramePr>
        <p:xfrm>
          <a:off x="4959411" y="2111073"/>
          <a:ext cx="7061211" cy="418189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153693" y="1539595"/>
            <a:ext cx="3267293" cy="2514663"/>
          </a:xfrm>
          <a:prstGeom prst="rect">
            <a:avLst/>
          </a:prstGeom>
        </p:spPr>
        <p:txBody>
          <a:bodyPr wrap="square">
            <a:spAutoFit/>
          </a:bodyPr>
          <a:lstStyle/>
          <a:p>
            <a:pPr>
              <a:lnSpc>
                <a:spcPct val="110000"/>
              </a:lnSpc>
            </a:pPr>
            <a:r>
              <a:rPr lang="en-US" b="1" dirty="0">
                <a:latin typeface="Calibri" charset="0"/>
                <a:ea typeface="Calibri" charset="0"/>
                <a:cs typeface="Calibri" charset="0"/>
              </a:rPr>
              <a:t>44% </a:t>
            </a:r>
            <a:r>
              <a:rPr lang="en-US" dirty="0">
                <a:latin typeface="Calibri" charset="0"/>
                <a:ea typeface="Calibri" charset="0"/>
                <a:cs typeface="Calibri" charset="0"/>
              </a:rPr>
              <a:t>of SMBs consider their lead generation strategy very successful, while another </a:t>
            </a:r>
            <a:r>
              <a:rPr lang="en-US" b="1" dirty="0">
                <a:latin typeface="Calibri" charset="0"/>
                <a:ea typeface="Calibri" charset="0"/>
                <a:cs typeface="Calibri" charset="0"/>
              </a:rPr>
              <a:t>46% </a:t>
            </a:r>
            <a:r>
              <a:rPr lang="en-US" dirty="0">
                <a:latin typeface="Calibri" charset="0"/>
                <a:ea typeface="Calibri" charset="0"/>
                <a:cs typeface="Calibri" charset="0"/>
              </a:rPr>
              <a:t>consider it somewhat successful. The remaining </a:t>
            </a:r>
            <a:r>
              <a:rPr lang="en-US" b="1" dirty="0">
                <a:latin typeface="Calibri" charset="0"/>
                <a:ea typeface="Calibri" charset="0"/>
                <a:cs typeface="Calibri" charset="0"/>
              </a:rPr>
              <a:t>10% </a:t>
            </a:r>
            <a:r>
              <a:rPr lang="en-US" dirty="0">
                <a:latin typeface="Calibri" charset="0"/>
                <a:ea typeface="Calibri" charset="0"/>
                <a:cs typeface="Calibri" charset="0"/>
              </a:rPr>
              <a:t>have yet to successfully achieve the important objectives of their lead generation strategy.</a:t>
            </a:r>
          </a:p>
        </p:txBody>
      </p:sp>
      <p:sp>
        <p:nvSpPr>
          <p:cNvPr id="11" name="Rectangle 10"/>
          <p:cNvSpPr/>
          <p:nvPr/>
        </p:nvSpPr>
        <p:spPr>
          <a:xfrm>
            <a:off x="366548" y="218811"/>
            <a:ext cx="5740674" cy="584775"/>
          </a:xfrm>
          <a:prstGeom prst="rect">
            <a:avLst/>
          </a:prstGeom>
        </p:spPr>
        <p:txBody>
          <a:bodyPr wrap="none">
            <a:spAutoFit/>
          </a:bodyPr>
          <a:lstStyle/>
          <a:p>
            <a:r>
              <a:rPr lang="en-US" sz="3200" b="1" dirty="0">
                <a:solidFill>
                  <a:schemeClr val="bg1"/>
                </a:solidFill>
                <a:latin typeface="Arial Narrow" charset="0"/>
              </a:rPr>
              <a:t>Lead Generation Strategy Success</a:t>
            </a:r>
            <a:endParaRPr lang="en-US" sz="3600" b="1" dirty="0">
              <a:solidFill>
                <a:schemeClr val="bg1"/>
              </a:solidFill>
              <a:latin typeface="Arial Narrow" charset="0"/>
            </a:endParaRPr>
          </a:p>
        </p:txBody>
      </p:sp>
      <p:cxnSp>
        <p:nvCxnSpPr>
          <p:cNvPr id="25" name="Straight Arrow Connector 24"/>
          <p:cNvCxnSpPr/>
          <p:nvPr/>
        </p:nvCxnSpPr>
        <p:spPr>
          <a:xfrm>
            <a:off x="6978869" y="2364828"/>
            <a:ext cx="998483" cy="2694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3130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96517" y="1464742"/>
            <a:ext cx="7586996" cy="646331"/>
          </a:xfrm>
          <a:prstGeom prst="rect">
            <a:avLst/>
          </a:prstGeom>
        </p:spPr>
        <p:txBody>
          <a:bodyPr wrap="square">
            <a:spAutoFit/>
          </a:bodyPr>
          <a:lstStyle/>
          <a:p>
            <a:pPr algn="ctr"/>
            <a:r>
              <a:rPr lang="en-US" b="1" dirty="0">
                <a:latin typeface="Calibri" charset="0"/>
                <a:ea typeface="Calibri" charset="0"/>
                <a:cs typeface="Times New Roman" charset="0"/>
              </a:rPr>
              <a:t>How SUCCESSFUL is a lead generation strategy at </a:t>
            </a:r>
          </a:p>
          <a:p>
            <a:pPr algn="ctr"/>
            <a:r>
              <a:rPr lang="en-US" b="1" dirty="0">
                <a:latin typeface="Calibri" charset="0"/>
                <a:ea typeface="Calibri" charset="0"/>
                <a:cs typeface="Times New Roman" charset="0"/>
              </a:rPr>
              <a:t>achieving important objectives?</a:t>
            </a:r>
            <a:endParaRPr lang="en-US" dirty="0">
              <a:effectLst/>
              <a:latin typeface="Calibri" charset="0"/>
              <a:ea typeface="Calibri" charset="0"/>
              <a:cs typeface="Times New Roman" charset="0"/>
            </a:endParaRPr>
          </a:p>
        </p:txBody>
      </p:sp>
      <p:sp>
        <p:nvSpPr>
          <p:cNvPr id="15" name="TextBox 14"/>
          <p:cNvSpPr txBox="1"/>
          <p:nvPr/>
        </p:nvSpPr>
        <p:spPr>
          <a:xfrm>
            <a:off x="5026828" y="6252433"/>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5</a:t>
            </a:r>
          </a:p>
        </p:txBody>
      </p:sp>
    </p:spTree>
    <p:extLst>
      <p:ext uri="{BB962C8B-B14F-4D97-AF65-F5344CB8AC3E}">
        <p14:creationId xmlns:p14="http://schemas.microsoft.com/office/powerpoint/2010/main" val="126480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AAC562B-6BC7-443D-A26E-4281DAF3DD42}"/>
              </a:ext>
            </a:extLst>
          </p:cNvPr>
          <p:cNvGraphicFramePr>
            <a:graphicFrameLocks/>
          </p:cNvGraphicFramePr>
          <p:nvPr>
            <p:extLst>
              <p:ext uri="{D42A27DB-BD31-4B8C-83A1-F6EECF244321}">
                <p14:modId xmlns:p14="http://schemas.microsoft.com/office/powerpoint/2010/main" val="145532761"/>
              </p:ext>
            </p:extLst>
          </p:nvPr>
        </p:nvGraphicFramePr>
        <p:xfrm>
          <a:off x="4592213" y="1343220"/>
          <a:ext cx="7769367" cy="488639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6"/>
          <p:cNvSpPr txBox="1">
            <a:spLocks/>
          </p:cNvSpPr>
          <p:nvPr/>
        </p:nvSpPr>
        <p:spPr>
          <a:xfrm>
            <a:off x="1157250" y="1543636"/>
            <a:ext cx="3510635"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Two of the most critical challenges to lead generation success are increasing lead-to-customer conversions and improving lead data quality for </a:t>
            </a:r>
            <a:r>
              <a:rPr lang="en-US" sz="1800" b="1" dirty="0">
                <a:latin typeface="Calibri" charset="0"/>
                <a:ea typeface="Calibri" charset="0"/>
                <a:cs typeface="Calibri" charset="0"/>
              </a:rPr>
              <a:t>50% </a:t>
            </a:r>
            <a:r>
              <a:rPr lang="en-US" sz="1800" dirty="0">
                <a:latin typeface="Calibri" charset="0"/>
                <a:ea typeface="Calibri" charset="0"/>
                <a:cs typeface="Calibri" charset="0"/>
              </a:rPr>
              <a:t>and </a:t>
            </a:r>
            <a:r>
              <a:rPr lang="en-US" sz="1800" b="1" dirty="0">
                <a:latin typeface="Calibri" charset="0"/>
                <a:ea typeface="Calibri" charset="0"/>
                <a:cs typeface="Calibri" charset="0"/>
              </a:rPr>
              <a:t>48% </a:t>
            </a:r>
            <a:r>
              <a:rPr lang="en-US" sz="1800" dirty="0">
                <a:latin typeface="Calibri" charset="0"/>
                <a:ea typeface="Calibri" charset="0"/>
                <a:cs typeface="Calibri" charset="0"/>
              </a:rPr>
              <a:t>of SMBs respectively. To achieve success, tactics must be formulated to overcome these top challenges. </a:t>
            </a:r>
          </a:p>
        </p:txBody>
      </p:sp>
      <p:sp>
        <p:nvSpPr>
          <p:cNvPr id="5" name="Rectangle 4"/>
          <p:cNvSpPr/>
          <p:nvPr/>
        </p:nvSpPr>
        <p:spPr>
          <a:xfrm>
            <a:off x="366548" y="218811"/>
            <a:ext cx="5085046" cy="584775"/>
          </a:xfrm>
          <a:prstGeom prst="rect">
            <a:avLst/>
          </a:prstGeom>
        </p:spPr>
        <p:txBody>
          <a:bodyPr wrap="none">
            <a:spAutoFit/>
          </a:bodyPr>
          <a:lstStyle/>
          <a:p>
            <a:r>
              <a:rPr lang="en-US" sz="3200" b="1" dirty="0">
                <a:solidFill>
                  <a:schemeClr val="bg1"/>
                </a:solidFill>
                <a:latin typeface="Arial Narrow" charset="0"/>
              </a:rPr>
              <a:t>Critical Challenges to Success</a:t>
            </a:r>
            <a:endParaRPr lang="en-US" sz="3600" b="1" dirty="0">
              <a:solidFill>
                <a:schemeClr val="bg1"/>
              </a:solidFill>
              <a:latin typeface="Arial Narrow" charset="0"/>
            </a:endParaRPr>
          </a:p>
        </p:txBody>
      </p:sp>
      <p:cxnSp>
        <p:nvCxnSpPr>
          <p:cNvPr id="10" name="Straight Connector 9"/>
          <p:cNvCxnSpPr/>
          <p:nvPr/>
        </p:nvCxnSpPr>
        <p:spPr>
          <a:xfrm>
            <a:off x="4804011"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40138" y="6261144"/>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6</a:t>
            </a:r>
          </a:p>
        </p:txBody>
      </p:sp>
    </p:spTree>
    <p:extLst>
      <p:ext uri="{BB962C8B-B14F-4D97-AF65-F5344CB8AC3E}">
        <p14:creationId xmlns:p14="http://schemas.microsoft.com/office/powerpoint/2010/main" val="70589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2498D4-0EF6-46FD-B4BF-F9B4F60F6705}"/>
              </a:ext>
            </a:extLst>
          </p:cNvPr>
          <p:cNvGraphicFramePr>
            <a:graphicFrameLocks/>
          </p:cNvGraphicFramePr>
          <p:nvPr>
            <p:extLst>
              <p:ext uri="{D42A27DB-BD31-4B8C-83A1-F6EECF244321}">
                <p14:modId xmlns:p14="http://schemas.microsoft.com/office/powerpoint/2010/main" val="520932930"/>
              </p:ext>
            </p:extLst>
          </p:nvPr>
        </p:nvGraphicFramePr>
        <p:xfrm>
          <a:off x="4498685" y="1449069"/>
          <a:ext cx="7966584" cy="501043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18811"/>
            <a:ext cx="4206601" cy="584775"/>
          </a:xfrm>
          <a:prstGeom prst="rect">
            <a:avLst/>
          </a:prstGeom>
        </p:spPr>
        <p:txBody>
          <a:bodyPr wrap="none">
            <a:spAutoFit/>
          </a:bodyPr>
          <a:lstStyle/>
          <a:p>
            <a:r>
              <a:rPr lang="en-US" sz="3200" b="1" dirty="0">
                <a:solidFill>
                  <a:schemeClr val="bg1"/>
                </a:solidFill>
                <a:latin typeface="Arial Narrow" charset="0"/>
              </a:rPr>
              <a:t>Sales Cycle Encountered</a:t>
            </a:r>
            <a:endParaRPr lang="en-US" sz="3600" b="1" dirty="0">
              <a:solidFill>
                <a:schemeClr val="bg1"/>
              </a:solidFill>
              <a:latin typeface="Arial Narrow" charset="0"/>
            </a:endParaRPr>
          </a:p>
        </p:txBody>
      </p:sp>
      <p:sp>
        <p:nvSpPr>
          <p:cNvPr id="5" name="Content Placeholder 6"/>
          <p:cNvSpPr txBox="1">
            <a:spLocks/>
          </p:cNvSpPr>
          <p:nvPr/>
        </p:nvSpPr>
        <p:spPr>
          <a:xfrm>
            <a:off x="1157250" y="1543636"/>
            <a:ext cx="3510635"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Regardless of the type of sales </a:t>
            </a:r>
            <a:br>
              <a:rPr lang="en-US" sz="1800" dirty="0">
                <a:latin typeface="Calibri" charset="0"/>
                <a:ea typeface="Calibri" charset="0"/>
                <a:cs typeface="Calibri" charset="0"/>
              </a:rPr>
            </a:br>
            <a:r>
              <a:rPr lang="en-US" sz="1800" dirty="0">
                <a:latin typeface="Calibri" charset="0"/>
                <a:ea typeface="Calibri" charset="0"/>
                <a:cs typeface="Calibri" charset="0"/>
              </a:rPr>
              <a:t>cycle encountered most often, a successful strategy is key to increasing the lead-to-customer conversion rate.</a:t>
            </a:r>
          </a:p>
        </p:txBody>
      </p:sp>
      <p:cxnSp>
        <p:nvCxnSpPr>
          <p:cNvPr id="10" name="Straight Connector 9"/>
          <p:cNvCxnSpPr/>
          <p:nvPr/>
        </p:nvCxnSpPr>
        <p:spPr>
          <a:xfrm>
            <a:off x="4763670"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60178" y="1008529"/>
            <a:ext cx="3606420" cy="5849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18790" y="6282164"/>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sp>
        <p:nvSpPr>
          <p:cNvPr id="2" name="Rectangle 1"/>
          <p:cNvSpPr/>
          <p:nvPr/>
        </p:nvSpPr>
        <p:spPr>
          <a:xfrm>
            <a:off x="6369268" y="4010907"/>
            <a:ext cx="2364828" cy="1261884"/>
          </a:xfrm>
          <a:prstGeom prst="rect">
            <a:avLst/>
          </a:prstGeom>
        </p:spPr>
        <p:txBody>
          <a:bodyPr wrap="square">
            <a:spAutoFit/>
          </a:bodyPr>
          <a:lstStyle/>
          <a:p>
            <a:pPr algn="ctr">
              <a:defRPr sz="1600" b="1" i="0" u="none" strike="noStrike" kern="1200" baseline="0">
                <a:solidFill>
                  <a:prstClr val="black">
                    <a:lumMod val="50000"/>
                    <a:lumOff val="50000"/>
                  </a:prstClr>
                </a:solidFill>
                <a:latin typeface="Calibri" panose="020F0502020204030204" pitchFamily="34" charset="0"/>
                <a:ea typeface="+mn-ea"/>
                <a:cs typeface="+mn-cs"/>
              </a:defRPr>
            </a:pPr>
            <a:r>
              <a:rPr lang="en-US" dirty="0">
                <a:solidFill>
                  <a:schemeClr val="bg1"/>
                </a:solidFill>
              </a:rPr>
              <a:t>Direct sale </a:t>
            </a:r>
          </a:p>
          <a:p>
            <a:pPr algn="ctr">
              <a:defRPr sz="1600" b="1" i="0" u="none" strike="noStrike" kern="1200" baseline="0">
                <a:solidFill>
                  <a:prstClr val="black">
                    <a:lumMod val="50000"/>
                    <a:lumOff val="50000"/>
                  </a:prstClr>
                </a:solidFill>
                <a:latin typeface="Calibri" panose="020F0502020204030204" pitchFamily="34" charset="0"/>
                <a:ea typeface="+mn-ea"/>
                <a:cs typeface="+mn-cs"/>
              </a:defRPr>
            </a:pPr>
            <a:r>
              <a:rPr lang="en-US" dirty="0">
                <a:solidFill>
                  <a:schemeClr val="bg1"/>
                </a:solidFill>
              </a:rPr>
              <a:t>(short cycle, </a:t>
            </a:r>
            <a:br>
              <a:rPr lang="en-US" dirty="0">
                <a:solidFill>
                  <a:schemeClr val="bg1"/>
                </a:solidFill>
              </a:rPr>
            </a:br>
            <a:r>
              <a:rPr lang="en-US" dirty="0">
                <a:solidFill>
                  <a:schemeClr val="bg1"/>
                </a:solidFill>
              </a:rPr>
              <a:t>few </a:t>
            </a:r>
            <a:r>
              <a:rPr lang="en-US" dirty="0" err="1">
                <a:solidFill>
                  <a:schemeClr val="bg1"/>
                </a:solidFill>
              </a:rPr>
              <a:t>infuencers</a:t>
            </a:r>
            <a:r>
              <a:rPr lang="en-US" dirty="0">
                <a:solidFill>
                  <a:schemeClr val="bg1"/>
                </a:solidFill>
              </a:rPr>
              <a:t>)
</a:t>
            </a:r>
            <a:r>
              <a:rPr lang="en-US" sz="2800" dirty="0">
                <a:solidFill>
                  <a:schemeClr val="bg1"/>
                </a:solidFill>
              </a:rPr>
              <a:t>35%</a:t>
            </a:r>
            <a:endParaRPr lang="en-US" dirty="0">
              <a:solidFill>
                <a:schemeClr val="bg1"/>
              </a:solidFill>
            </a:endParaRPr>
          </a:p>
        </p:txBody>
      </p:sp>
      <p:cxnSp>
        <p:nvCxnSpPr>
          <p:cNvPr id="14" name="Straight Arrow Connector 13"/>
          <p:cNvCxnSpPr/>
          <p:nvPr/>
        </p:nvCxnSpPr>
        <p:spPr>
          <a:xfrm>
            <a:off x="6884276" y="2609120"/>
            <a:ext cx="1112090" cy="3924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17643" y="6351373"/>
            <a:ext cx="774357" cy="338554"/>
          </a:xfrm>
          <a:prstGeom prst="rect">
            <a:avLst/>
          </a:prstGeom>
          <a:noFill/>
        </p:spPr>
        <p:txBody>
          <a:bodyPr wrap="square" rtlCol="0">
            <a:spAutoFit/>
          </a:bodyPr>
          <a:lstStyle/>
          <a:p>
            <a:r>
              <a:rPr lang="en-US" sz="1600" dirty="0"/>
              <a:t>7</a:t>
            </a:r>
          </a:p>
        </p:txBody>
      </p:sp>
    </p:spTree>
    <p:extLst>
      <p:ext uri="{BB962C8B-B14F-4D97-AF65-F5344CB8AC3E}">
        <p14:creationId xmlns:p14="http://schemas.microsoft.com/office/powerpoint/2010/main" val="9132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6548" y="218811"/>
            <a:ext cx="5591595" cy="538609"/>
          </a:xfrm>
          <a:prstGeom prst="rect">
            <a:avLst/>
          </a:prstGeom>
        </p:spPr>
        <p:txBody>
          <a:bodyPr wrap="none">
            <a:spAutoFit/>
          </a:bodyPr>
          <a:lstStyle/>
          <a:p>
            <a:r>
              <a:rPr lang="en-US" sz="2900" b="1" dirty="0">
                <a:solidFill>
                  <a:schemeClr val="bg1"/>
                </a:solidFill>
                <a:latin typeface="Arial Narrow" charset="0"/>
              </a:rPr>
              <a:t>Analyzing Objectives and Challenges</a:t>
            </a:r>
          </a:p>
        </p:txBody>
      </p:sp>
      <p:sp>
        <p:nvSpPr>
          <p:cNvPr id="4" name="Content Placeholder 6"/>
          <p:cNvSpPr txBox="1">
            <a:spLocks/>
          </p:cNvSpPr>
          <p:nvPr/>
        </p:nvSpPr>
        <p:spPr>
          <a:xfrm>
            <a:off x="1157251" y="1543636"/>
            <a:ext cx="3269888"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Increasing lead-to-customer conversions is not only a most important objective for nearly three-quarters (</a:t>
            </a:r>
            <a:r>
              <a:rPr lang="en-US" sz="1800" b="1" dirty="0">
                <a:latin typeface="Calibri" charset="0"/>
                <a:ea typeface="Calibri" charset="0"/>
                <a:cs typeface="Calibri" charset="0"/>
              </a:rPr>
              <a:t>73%) </a:t>
            </a:r>
            <a:r>
              <a:rPr lang="en-US" sz="1800" dirty="0">
                <a:latin typeface="Calibri" charset="0"/>
                <a:ea typeface="Calibri" charset="0"/>
                <a:cs typeface="Calibri" charset="0"/>
              </a:rPr>
              <a:t>of SMBs, it is also a most critical challenge to lead generation success for </a:t>
            </a:r>
            <a:r>
              <a:rPr lang="en-US" sz="1800" b="1" dirty="0">
                <a:latin typeface="Calibri" charset="0"/>
                <a:ea typeface="Calibri" charset="0"/>
                <a:cs typeface="Calibri" charset="0"/>
              </a:rPr>
              <a:t>50%. </a:t>
            </a:r>
            <a:r>
              <a:rPr lang="en-US" sz="1800" dirty="0">
                <a:latin typeface="Calibri" charset="0"/>
                <a:ea typeface="Calibri" charset="0"/>
                <a:cs typeface="Calibri" charset="0"/>
              </a:rPr>
              <a:t>This is a key consideration in the development of a successful strategy.</a:t>
            </a:r>
          </a:p>
        </p:txBody>
      </p:sp>
      <p:sp>
        <p:nvSpPr>
          <p:cNvPr id="10" name="TextBox 9"/>
          <p:cNvSpPr txBox="1"/>
          <p:nvPr/>
        </p:nvSpPr>
        <p:spPr>
          <a:xfrm>
            <a:off x="5014414" y="6282164"/>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graphicFrame>
        <p:nvGraphicFramePr>
          <p:cNvPr id="12" name="Chart 11">
            <a:extLst>
              <a:ext uri="{FF2B5EF4-FFF2-40B4-BE49-F238E27FC236}">
                <a16:creationId xmlns:a16="http://schemas.microsoft.com/office/drawing/2014/main" id="{39CCEB85-C436-459C-A87D-A444422357A0}"/>
              </a:ext>
            </a:extLst>
          </p:cNvPr>
          <p:cNvGraphicFramePr>
            <a:graphicFrameLocks/>
          </p:cNvGraphicFramePr>
          <p:nvPr>
            <p:extLst>
              <p:ext uri="{D42A27DB-BD31-4B8C-83A1-F6EECF244321}">
                <p14:modId xmlns:p14="http://schemas.microsoft.com/office/powerpoint/2010/main" val="520932930"/>
              </p:ext>
            </p:extLst>
          </p:nvPr>
        </p:nvGraphicFramePr>
        <p:xfrm>
          <a:off x="4417665" y="1390474"/>
          <a:ext cx="7590440" cy="477386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5014415" y="1390474"/>
            <a:ext cx="6926373" cy="369332"/>
          </a:xfrm>
          <a:prstGeom prst="rect">
            <a:avLst/>
          </a:prstGeom>
        </p:spPr>
        <p:txBody>
          <a:bodyPr wrap="square">
            <a:spAutoFit/>
          </a:bodyPr>
          <a:lstStyle/>
          <a:p>
            <a:r>
              <a:rPr lang="en-US" b="1" dirty="0">
                <a:effectLst/>
                <a:latin typeface="Calibri" charset="0"/>
                <a:ea typeface="Calibri" charset="0"/>
                <a:cs typeface="Times New Roman" charset="0"/>
              </a:rPr>
              <a:t>Analytical comparison of important objectives and critical challenges.</a:t>
            </a:r>
            <a:endParaRPr lang="en-US" dirty="0">
              <a:effectLst/>
              <a:latin typeface="Calibri" charset="0"/>
              <a:ea typeface="Calibri" charset="0"/>
              <a:cs typeface="Times New Roman" charset="0"/>
            </a:endParaRPr>
          </a:p>
        </p:txBody>
      </p:sp>
      <p:cxnSp>
        <p:nvCxnSpPr>
          <p:cNvPr id="11" name="Straight Connector 10"/>
          <p:cNvCxnSpPr/>
          <p:nvPr/>
        </p:nvCxnSpPr>
        <p:spPr>
          <a:xfrm>
            <a:off x="469160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8</a:t>
            </a:r>
          </a:p>
        </p:txBody>
      </p:sp>
    </p:spTree>
    <p:extLst>
      <p:ext uri="{BB962C8B-B14F-4D97-AF65-F5344CB8AC3E}">
        <p14:creationId xmlns:p14="http://schemas.microsoft.com/office/powerpoint/2010/main" val="13019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5349541" cy="569387"/>
          </a:xfrm>
          <a:prstGeom prst="rect">
            <a:avLst/>
          </a:prstGeom>
        </p:spPr>
        <p:txBody>
          <a:bodyPr wrap="none">
            <a:spAutoFit/>
          </a:bodyPr>
          <a:lstStyle/>
          <a:p>
            <a:r>
              <a:rPr lang="en-US" sz="3100" b="1" dirty="0">
                <a:solidFill>
                  <a:schemeClr val="bg1"/>
                </a:solidFill>
                <a:latin typeface="Arial Narrow" charset="0"/>
              </a:rPr>
              <a:t>Source of Best Conversion Rates</a:t>
            </a:r>
          </a:p>
        </p:txBody>
      </p:sp>
      <p:sp>
        <p:nvSpPr>
          <p:cNvPr id="5" name="Content Placeholder 6"/>
          <p:cNvSpPr txBox="1">
            <a:spLocks/>
          </p:cNvSpPr>
          <p:nvPr/>
        </p:nvSpPr>
        <p:spPr>
          <a:xfrm>
            <a:off x="1157250" y="1543636"/>
            <a:ext cx="3079091"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Content download forms generate leads with the highest conversion rate for </a:t>
            </a:r>
            <a:r>
              <a:rPr lang="en-US" sz="1800" b="1" dirty="0">
                <a:latin typeface="Calibri" charset="0"/>
                <a:ea typeface="Calibri" charset="0"/>
                <a:cs typeface="Calibri" charset="0"/>
              </a:rPr>
              <a:t>56% </a:t>
            </a:r>
            <a:r>
              <a:rPr lang="en-US" sz="1800" dirty="0">
                <a:latin typeface="Calibri" charset="0"/>
                <a:ea typeface="Calibri" charset="0"/>
                <a:cs typeface="Calibri" charset="0"/>
              </a:rPr>
              <a:t>of SMBs. Webinar registration is another top lead generation form for </a:t>
            </a:r>
            <a:r>
              <a:rPr lang="en-US" sz="1800" b="1" dirty="0">
                <a:latin typeface="Calibri" charset="0"/>
                <a:ea typeface="Calibri" charset="0"/>
                <a:cs typeface="Calibri" charset="0"/>
              </a:rPr>
              <a:t>40%</a:t>
            </a:r>
            <a:r>
              <a:rPr lang="en-US" sz="1800" dirty="0">
                <a:latin typeface="Calibri" charset="0"/>
                <a:ea typeface="Calibri" charset="0"/>
                <a:cs typeface="Calibri" charset="0"/>
              </a:rPr>
              <a:t>. </a:t>
            </a:r>
          </a:p>
        </p:txBody>
      </p:sp>
      <p:cxnSp>
        <p:nvCxnSpPr>
          <p:cNvPr id="11" name="Straight Connector 10"/>
          <p:cNvCxnSpPr/>
          <p:nvPr/>
        </p:nvCxnSpPr>
        <p:spPr>
          <a:xfrm>
            <a:off x="4588239"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0138" y="6082109"/>
            <a:ext cx="6926373" cy="400110"/>
          </a:xfrm>
          <a:prstGeom prst="rect">
            <a:avLst/>
          </a:prstGeom>
          <a:noFill/>
        </p:spPr>
        <p:txBody>
          <a:bodyPr wrap="square" rtlCol="0">
            <a:spAutoFit/>
          </a:bodyPr>
          <a:lstStyle/>
          <a:p>
            <a:pPr algn="ctr"/>
            <a:r>
              <a:rPr lang="en-US" sz="1000" dirty="0">
                <a:latin typeface="Calibri" charset="0"/>
                <a:ea typeface="Calibri" charset="0"/>
                <a:cs typeface="Calibri" charset="0"/>
              </a:rPr>
              <a:t>Lead Generation to Increase Conversions for the Small and Medium-sized Business</a:t>
            </a:r>
            <a:br>
              <a:rPr lang="en-US" sz="1000" dirty="0">
                <a:latin typeface="Calibri" charset="0"/>
                <a:ea typeface="Calibri" charset="0"/>
                <a:cs typeface="Calibri" charset="0"/>
              </a:rPr>
            </a:br>
            <a:r>
              <a:rPr lang="en-US" sz="1000" dirty="0">
                <a:latin typeface="Calibri" charset="0"/>
                <a:ea typeface="Calibri" charset="0"/>
                <a:cs typeface="Calibri" charset="0"/>
              </a:rPr>
              <a:t>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graphicFrame>
        <p:nvGraphicFramePr>
          <p:cNvPr id="9" name="Chart 8">
            <a:extLst>
              <a:ext uri="{FF2B5EF4-FFF2-40B4-BE49-F238E27FC236}">
                <a16:creationId xmlns:a16="http://schemas.microsoft.com/office/drawing/2014/main" id="{11E86163-C895-4EB2-B197-DB70E3006827}"/>
              </a:ext>
            </a:extLst>
          </p:cNvPr>
          <p:cNvGraphicFramePr>
            <a:graphicFrameLocks/>
          </p:cNvGraphicFramePr>
          <p:nvPr>
            <p:extLst>
              <p:ext uri="{D42A27DB-BD31-4B8C-83A1-F6EECF244321}">
                <p14:modId xmlns:p14="http://schemas.microsoft.com/office/powerpoint/2010/main" val="2146335337"/>
              </p:ext>
            </p:extLst>
          </p:nvPr>
        </p:nvGraphicFramePr>
        <p:xfrm>
          <a:off x="4940138" y="1537625"/>
          <a:ext cx="6910185" cy="43460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9</a:t>
            </a:r>
          </a:p>
        </p:txBody>
      </p:sp>
    </p:spTree>
    <p:extLst>
      <p:ext uri="{BB962C8B-B14F-4D97-AF65-F5344CB8AC3E}">
        <p14:creationId xmlns:p14="http://schemas.microsoft.com/office/powerpoint/2010/main" val="111710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1749</TotalTime>
  <Words>977</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Narrow</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Reska</dc:creator>
  <cp:lastModifiedBy>Johnna Rettig</cp:lastModifiedBy>
  <cp:revision>84</cp:revision>
  <cp:lastPrinted>2017-11-29T22:18:56Z</cp:lastPrinted>
  <dcterms:created xsi:type="dcterms:W3CDTF">2017-11-28T21:13:09Z</dcterms:created>
  <dcterms:modified xsi:type="dcterms:W3CDTF">2017-12-19T14:33:51Z</dcterms:modified>
</cp:coreProperties>
</file>