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960" userDrawn="1">
          <p15:clr>
            <a:srgbClr val="A4A3A4"/>
          </p15:clr>
        </p15:guide>
        <p15:guide id="5"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5380"/>
    <a:srgbClr val="FDBB30"/>
    <a:srgbClr val="25428D"/>
    <a:srgbClr val="EF3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8"/>
    <p:restoredTop sz="94658"/>
  </p:normalViewPr>
  <p:slideViewPr>
    <p:cSldViewPr snapToGrid="0" snapToObjects="1">
      <p:cViewPr varScale="1">
        <p:scale>
          <a:sx n="95" d="100"/>
          <a:sy n="95" d="100"/>
        </p:scale>
        <p:origin x="108" y="372"/>
      </p:cViewPr>
      <p:guideLst>
        <p:guide orient="horz" pos="2160"/>
        <p:guide pos="3840"/>
        <p:guide pos="7296"/>
        <p:guide orient="horz" pos="96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sjepsen\Downloads\Allegra%202018%20Digital%20Marketing%20Plans%20SMB%20Charts%2017121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Users\sjepsen\Downloads\Allegra%202018%20Digital%20Marketing%20Plans%20SMB%20Charts%2017121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sjepsen\Downloads\Allegra%202018%20Digital%20Marketing%20Plans%20SMB%20Charts%2017121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are the most important OBJECTIVES for </a:t>
            </a:r>
            <a:br>
              <a:rPr lang="en-US" sz="2000" b="1" dirty="0">
                <a:solidFill>
                  <a:schemeClr val="tx1">
                    <a:lumMod val="75000"/>
                    <a:lumOff val="25000"/>
                  </a:schemeClr>
                </a:solidFill>
              </a:rPr>
            </a:br>
            <a:r>
              <a:rPr lang="en-US" sz="2000" b="1" dirty="0">
                <a:solidFill>
                  <a:schemeClr val="tx1">
                    <a:lumMod val="75000"/>
                    <a:lumOff val="25000"/>
                  </a:schemeClr>
                </a:solidFill>
              </a:rPr>
              <a:t>a digital marketing plan to achieve?</a:t>
            </a:r>
          </a:p>
        </c:rich>
      </c:tx>
      <c:layout>
        <c:manualLayout>
          <c:xMode val="edge"/>
          <c:yMode val="edge"/>
          <c:x val="0.2137016667864420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366870807815703"/>
          <c:y val="0.140895061728395"/>
          <c:w val="0.65633129192184303"/>
          <c:h val="0.843672839506173"/>
        </c:manualLayout>
      </c:layout>
      <c:barChart>
        <c:barDir val="bar"/>
        <c:grouping val="clustered"/>
        <c:varyColors val="0"/>
        <c:ser>
          <c:idx val="0"/>
          <c:order val="0"/>
          <c:spPr>
            <a:solidFill>
              <a:srgbClr val="F49949"/>
            </a:solidFill>
            <a:ln>
              <a:noFill/>
            </a:ln>
            <a:effectLst>
              <a:outerShdw blurRad="57150" dist="19050" dir="5400000" algn="ctr" rotWithShape="0">
                <a:srgbClr val="000000">
                  <a:alpha val="63000"/>
                </a:srgbClr>
              </a:outerShdw>
            </a:effectLst>
          </c:spPr>
          <c:invertIfNegative val="0"/>
          <c:dLbls>
            <c:dLbl>
              <c:idx val="0"/>
              <c:tx>
                <c:rich>
                  <a:bodyPr/>
                  <a:lstStyle/>
                  <a:p>
                    <a:fld id="{322C55C6-239B-924B-88F1-7744CD28F9A5}"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FA-41C7-A0EA-683DA0F1DAF2}"/>
                </c:ext>
              </c:extLst>
            </c:dLbl>
            <c:dLbl>
              <c:idx val="1"/>
              <c:tx>
                <c:rich>
                  <a:bodyPr/>
                  <a:lstStyle/>
                  <a:p>
                    <a:fld id="{92137E98-6D81-C042-B402-F2B2162A3411}"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FA-41C7-A0EA-683DA0F1DAF2}"/>
                </c:ext>
              </c:extLst>
            </c:dLbl>
            <c:dLbl>
              <c:idx val="2"/>
              <c:tx>
                <c:rich>
                  <a:bodyPr/>
                  <a:lstStyle/>
                  <a:p>
                    <a:fld id="{87BB213E-215A-FF49-A2A7-F91239C7EA59}"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FA-41C7-A0EA-683DA0F1DAF2}"/>
                </c:ext>
              </c:extLst>
            </c:dLbl>
            <c:dLbl>
              <c:idx val="3"/>
              <c:tx>
                <c:rich>
                  <a:bodyPr/>
                  <a:lstStyle/>
                  <a:p>
                    <a:fld id="{BF205C8B-D177-5B47-A5A5-A7B29549C077}"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FA-41C7-A0EA-683DA0F1DAF2}"/>
                </c:ext>
              </c:extLst>
            </c:dLbl>
            <c:dLbl>
              <c:idx val="4"/>
              <c:tx>
                <c:rich>
                  <a:bodyPr/>
                  <a:lstStyle/>
                  <a:p>
                    <a:fld id="{42BD0D02-A640-AD41-8894-E81FCA519DDC}"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9FA-41C7-A0EA-683DA0F1DAF2}"/>
                </c:ext>
              </c:extLst>
            </c:dLbl>
            <c:dLbl>
              <c:idx val="5"/>
              <c:tx>
                <c:rich>
                  <a:bodyPr/>
                  <a:lstStyle/>
                  <a:p>
                    <a:fld id="{346EF712-99DD-2E47-A54D-59BDF21103EC}"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9FA-41C7-A0EA-683DA0F1DAF2}"/>
                </c:ext>
              </c:extLst>
            </c:dLbl>
            <c:dLbl>
              <c:idx val="6"/>
              <c:tx>
                <c:rich>
                  <a:bodyPr/>
                  <a:lstStyle/>
                  <a:p>
                    <a:fld id="{66D5935B-F941-E941-89AE-A0E35BBE9D28}"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9FA-41C7-A0EA-683DA0F1DAF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Improve process automation</c:v>
                </c:pt>
                <c:pt idx="1">
                  <c:v>Improve data quality</c:v>
                </c:pt>
                <c:pt idx="2">
                  <c:v>Increase website traffic</c:v>
                </c:pt>
                <c:pt idx="3">
                  <c:v>Improve user experience</c:v>
                </c:pt>
                <c:pt idx="4">
                  <c:v>Improve brand awareness</c:v>
                </c:pt>
                <c:pt idx="5">
                  <c:v>Increase sales revenue</c:v>
                </c:pt>
                <c:pt idx="6">
                  <c:v>Increase lead generation</c:v>
                </c:pt>
              </c:strCache>
            </c:strRef>
          </c:cat>
          <c:val>
            <c:numRef>
              <c:f>Sheet1!$B$6:$B$12</c:f>
              <c:numCache>
                <c:formatCode>0%</c:formatCode>
                <c:ptCount val="7"/>
                <c:pt idx="0">
                  <c:v>0.17</c:v>
                </c:pt>
                <c:pt idx="1">
                  <c:v>0.28999999999999998</c:v>
                </c:pt>
                <c:pt idx="2">
                  <c:v>0.34</c:v>
                </c:pt>
                <c:pt idx="3">
                  <c:v>0.35</c:v>
                </c:pt>
                <c:pt idx="4">
                  <c:v>0.49</c:v>
                </c:pt>
                <c:pt idx="5">
                  <c:v>0.54</c:v>
                </c:pt>
                <c:pt idx="6">
                  <c:v>0.55000000000000004</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952757568"/>
        <c:axId val="-899557088"/>
      </c:barChart>
      <c:catAx>
        <c:axId val="-9527575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899557088"/>
        <c:crosses val="autoZero"/>
        <c:auto val="1"/>
        <c:lblAlgn val="ctr"/>
        <c:lblOffset val="100"/>
        <c:noMultiLvlLbl val="0"/>
      </c:catAx>
      <c:valAx>
        <c:axId val="-8995570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52757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Comparative analysis of tactical effectiveness</a:t>
            </a:r>
            <a:r>
              <a:rPr lang="en-US" sz="2000" b="1" baseline="0" dirty="0">
                <a:solidFill>
                  <a:schemeClr val="tx1">
                    <a:lumMod val="75000"/>
                    <a:lumOff val="25000"/>
                  </a:schemeClr>
                </a:solidFill>
              </a:rPr>
              <a:t> and difficulty.</a:t>
            </a:r>
            <a:endParaRPr lang="en-US" sz="2000" b="1" dirty="0">
              <a:solidFill>
                <a:schemeClr val="tx1">
                  <a:lumMod val="75000"/>
                  <a:lumOff val="25000"/>
                </a:schemeClr>
              </a:solidFill>
            </a:endParaRPr>
          </a:p>
        </c:rich>
      </c:tx>
      <c:layout>
        <c:manualLayout>
          <c:xMode val="edge"/>
          <c:yMode val="edge"/>
          <c:x val="0.161904938101646"/>
          <c:y val="7.251926493047250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890602216389597"/>
          <c:y val="0.16867283950617301"/>
          <c:w val="0.64758985855934703"/>
          <c:h val="0.81898148148148198"/>
        </c:manualLayout>
      </c:layout>
      <c:barChart>
        <c:barDir val="bar"/>
        <c:grouping val="clustered"/>
        <c:varyColors val="0"/>
        <c:ser>
          <c:idx val="0"/>
          <c:order val="0"/>
          <c:tx>
            <c:strRef>
              <c:f>Sheet1!$P$185</c:f>
              <c:strCache>
                <c:ptCount val="1"/>
                <c:pt idx="0">
                  <c:v>Difficult Tactics</c:v>
                </c:pt>
              </c:strCache>
            </c:strRef>
          </c:tx>
          <c:spPr>
            <a:solidFill>
              <a:srgbClr val="7E5380"/>
            </a:solidFill>
            <a:ln>
              <a:noFill/>
            </a:ln>
            <a:effectLst>
              <a:outerShdw blurRad="57150" dist="19050" dir="5400000" algn="ctr" rotWithShape="0">
                <a:srgbClr val="000000">
                  <a:alpha val="63000"/>
                </a:srgbClr>
              </a:outerShdw>
            </a:effectLst>
          </c:spPr>
          <c:invertIfNegative val="0"/>
          <c:dLbls>
            <c:dLbl>
              <c:idx val="0"/>
              <c:tx>
                <c:rich>
                  <a:bodyPr/>
                  <a:lstStyle/>
                  <a:p>
                    <a:fld id="{1DD56263-DFC6-FF48-9CF8-0559BDFBE999}"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F1-4063-96AB-64C5F468F7A3}"/>
                </c:ext>
              </c:extLst>
            </c:dLbl>
            <c:dLbl>
              <c:idx val="1"/>
              <c:tx>
                <c:rich>
                  <a:bodyPr/>
                  <a:lstStyle/>
                  <a:p>
                    <a:fld id="{AF5D7F9C-E46B-534A-A074-D689FD973007}"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F1-4063-96AB-64C5F468F7A3}"/>
                </c:ext>
              </c:extLst>
            </c:dLbl>
            <c:dLbl>
              <c:idx val="2"/>
              <c:tx>
                <c:rich>
                  <a:bodyPr/>
                  <a:lstStyle/>
                  <a:p>
                    <a:fld id="{C6DB32BD-4343-1940-A697-05158E6A034F}"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F1-4063-96AB-64C5F468F7A3}"/>
                </c:ext>
              </c:extLst>
            </c:dLbl>
            <c:dLbl>
              <c:idx val="3"/>
              <c:tx>
                <c:rich>
                  <a:bodyPr/>
                  <a:lstStyle/>
                  <a:p>
                    <a:fld id="{BB11E0B9-BA56-7941-813C-AB06EBBB472F}"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F1-4063-96AB-64C5F468F7A3}"/>
                </c:ext>
              </c:extLst>
            </c:dLbl>
            <c:dLbl>
              <c:idx val="4"/>
              <c:tx>
                <c:rich>
                  <a:bodyPr/>
                  <a:lstStyle/>
                  <a:p>
                    <a:fld id="{6C84D8AF-0100-6C48-9930-D74A435617EA}"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FF1-4063-96AB-64C5F468F7A3}"/>
                </c:ext>
              </c:extLst>
            </c:dLbl>
            <c:dLbl>
              <c:idx val="5"/>
              <c:tx>
                <c:rich>
                  <a:bodyPr/>
                  <a:lstStyle/>
                  <a:p>
                    <a:fld id="{164BD2CF-A69A-AF42-983C-BC3896520308}"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FF1-4063-96AB-64C5F468F7A3}"/>
                </c:ext>
              </c:extLst>
            </c:dLbl>
            <c:dLbl>
              <c:idx val="6"/>
              <c:tx>
                <c:rich>
                  <a:bodyPr/>
                  <a:lstStyle/>
                  <a:p>
                    <a:fld id="{B4C701BF-FF56-B849-AB05-4FD842D7C134}"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FF1-4063-96AB-64C5F468F7A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Sheet1!$O$186:$O$192</c:f>
              <c:strCache>
                <c:ptCount val="7"/>
                <c:pt idx="0">
                  <c:v>Data management</c:v>
                </c:pt>
                <c:pt idx="1">
                  <c:v>Search and social ads</c:v>
                </c:pt>
                <c:pt idx="2">
                  <c:v>Search engine optimization</c:v>
                </c:pt>
                <c:pt idx="3">
                  <c:v>Email marketing</c:v>
                </c:pt>
                <c:pt idx="4">
                  <c:v>Marketing technology</c:v>
                </c:pt>
                <c:pt idx="5">
                  <c:v>Social media marketing</c:v>
                </c:pt>
                <c:pt idx="6">
                  <c:v>Content marketing</c:v>
                </c:pt>
              </c:strCache>
            </c:strRef>
          </c:cat>
          <c:val>
            <c:numRef>
              <c:f>Sheet1!$P$186:$P$192</c:f>
              <c:numCache>
                <c:formatCode>0%</c:formatCode>
                <c:ptCount val="7"/>
                <c:pt idx="0">
                  <c:v>0.52</c:v>
                </c:pt>
                <c:pt idx="1">
                  <c:v>0.21</c:v>
                </c:pt>
                <c:pt idx="2">
                  <c:v>0.37</c:v>
                </c:pt>
                <c:pt idx="3">
                  <c:v>0.27</c:v>
                </c:pt>
                <c:pt idx="4">
                  <c:v>0.48</c:v>
                </c:pt>
                <c:pt idx="5">
                  <c:v>0.26</c:v>
                </c:pt>
                <c:pt idx="6">
                  <c:v>0.42</c:v>
                </c:pt>
              </c:numCache>
            </c:numRef>
          </c:val>
          <c:extLst>
            <c:ext xmlns:c16="http://schemas.microsoft.com/office/drawing/2014/chart" uri="{C3380CC4-5D6E-409C-BE32-E72D297353CC}">
              <c16:uniqueId val="{00000000-F775-4134-87AA-E8F61E00243F}"/>
            </c:ext>
          </c:extLst>
        </c:ser>
        <c:ser>
          <c:idx val="1"/>
          <c:order val="1"/>
          <c:tx>
            <c:strRef>
              <c:f>Sheet1!$Q$185</c:f>
              <c:strCache>
                <c:ptCount val="1"/>
                <c:pt idx="0">
                  <c:v>Effective Tactics</c:v>
                </c:pt>
              </c:strCache>
            </c:strRef>
          </c:tx>
          <c:spPr>
            <a:solidFill>
              <a:srgbClr val="F49949"/>
            </a:solidFill>
            <a:ln>
              <a:noFill/>
            </a:ln>
            <a:effectLst>
              <a:outerShdw blurRad="57150" dist="19050" dir="5400000" algn="ctr" rotWithShape="0">
                <a:srgbClr val="000000">
                  <a:alpha val="63000"/>
                </a:srgbClr>
              </a:outerShdw>
            </a:effectLst>
          </c:spPr>
          <c:invertIfNegative val="0"/>
          <c:dLbls>
            <c:dLbl>
              <c:idx val="0"/>
              <c:tx>
                <c:rich>
                  <a:bodyPr/>
                  <a:lstStyle/>
                  <a:p>
                    <a:fld id="{CFF1A00E-827A-1B4D-ABC2-5EF1AAE13CDF}"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FF1-4063-96AB-64C5F468F7A3}"/>
                </c:ext>
              </c:extLst>
            </c:dLbl>
            <c:dLbl>
              <c:idx val="1"/>
              <c:tx>
                <c:rich>
                  <a:bodyPr/>
                  <a:lstStyle/>
                  <a:p>
                    <a:fld id="{4803A654-0D4F-8840-8D2E-CE83D3A0060B}"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FF1-4063-96AB-64C5F468F7A3}"/>
                </c:ext>
              </c:extLst>
            </c:dLbl>
            <c:dLbl>
              <c:idx val="2"/>
              <c:tx>
                <c:rich>
                  <a:bodyPr/>
                  <a:lstStyle/>
                  <a:p>
                    <a:fld id="{F6F879E7-0284-1A40-8FA1-519AE5979235}"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FF1-4063-96AB-64C5F468F7A3}"/>
                </c:ext>
              </c:extLst>
            </c:dLbl>
            <c:dLbl>
              <c:idx val="3"/>
              <c:tx>
                <c:rich>
                  <a:bodyPr/>
                  <a:lstStyle/>
                  <a:p>
                    <a:fld id="{6406AAB4-6EE9-FD4C-9033-3E606FCB807F}"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FF1-4063-96AB-64C5F468F7A3}"/>
                </c:ext>
              </c:extLst>
            </c:dLbl>
            <c:dLbl>
              <c:idx val="4"/>
              <c:tx>
                <c:rich>
                  <a:bodyPr/>
                  <a:lstStyle/>
                  <a:p>
                    <a:fld id="{53E0DF1E-4B71-8E4C-BB63-08958146048E}"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FF1-4063-96AB-64C5F468F7A3}"/>
                </c:ext>
              </c:extLst>
            </c:dLbl>
            <c:dLbl>
              <c:idx val="5"/>
              <c:tx>
                <c:rich>
                  <a:bodyPr/>
                  <a:lstStyle/>
                  <a:p>
                    <a:fld id="{BA5751B8-833C-904D-B327-A96F84B2B268}"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FF1-4063-96AB-64C5F468F7A3}"/>
                </c:ext>
              </c:extLst>
            </c:dLbl>
            <c:dLbl>
              <c:idx val="6"/>
              <c:tx>
                <c:rich>
                  <a:bodyPr/>
                  <a:lstStyle/>
                  <a:p>
                    <a:fld id="{E649E4BB-C5B2-6B44-8F58-BDCADD107301}"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FF1-4063-96AB-64C5F468F7A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Sheet1!$O$186:$O$192</c:f>
              <c:strCache>
                <c:ptCount val="7"/>
                <c:pt idx="0">
                  <c:v>Data management</c:v>
                </c:pt>
                <c:pt idx="1">
                  <c:v>Search and social ads</c:v>
                </c:pt>
                <c:pt idx="2">
                  <c:v>Search engine optimization</c:v>
                </c:pt>
                <c:pt idx="3">
                  <c:v>Email marketing</c:v>
                </c:pt>
                <c:pt idx="4">
                  <c:v>Marketing technology</c:v>
                </c:pt>
                <c:pt idx="5">
                  <c:v>Social media marketing</c:v>
                </c:pt>
                <c:pt idx="6">
                  <c:v>Content marketing</c:v>
                </c:pt>
              </c:strCache>
            </c:strRef>
          </c:cat>
          <c:val>
            <c:numRef>
              <c:f>Sheet1!$Q$186:$Q$192</c:f>
              <c:numCache>
                <c:formatCode>0%</c:formatCode>
                <c:ptCount val="7"/>
                <c:pt idx="0">
                  <c:v>0.27</c:v>
                </c:pt>
                <c:pt idx="1">
                  <c:v>0.3</c:v>
                </c:pt>
                <c:pt idx="2">
                  <c:v>0.35</c:v>
                </c:pt>
                <c:pt idx="3">
                  <c:v>0.42</c:v>
                </c:pt>
                <c:pt idx="4">
                  <c:v>0.42</c:v>
                </c:pt>
                <c:pt idx="5">
                  <c:v>0.47</c:v>
                </c:pt>
                <c:pt idx="6">
                  <c:v>0.52</c:v>
                </c:pt>
              </c:numCache>
            </c:numRef>
          </c:val>
          <c:extLst>
            <c:ext xmlns:c16="http://schemas.microsoft.com/office/drawing/2014/chart" uri="{C3380CC4-5D6E-409C-BE32-E72D297353CC}">
              <c16:uniqueId val="{00000001-F775-4134-87AA-E8F61E00243F}"/>
            </c:ext>
          </c:extLst>
        </c:ser>
        <c:dLbls>
          <c:showLegendKey val="0"/>
          <c:showVal val="0"/>
          <c:showCatName val="0"/>
          <c:showSerName val="0"/>
          <c:showPercent val="0"/>
          <c:showBubbleSize val="0"/>
        </c:dLbls>
        <c:gapWidth val="115"/>
        <c:overlap val="-20"/>
        <c:axId val="-854786480"/>
        <c:axId val="-854785952"/>
      </c:barChart>
      <c:catAx>
        <c:axId val="-8547864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854785952"/>
        <c:crosses val="autoZero"/>
        <c:auto val="1"/>
        <c:lblAlgn val="ctr"/>
        <c:lblOffset val="100"/>
        <c:noMultiLvlLbl val="0"/>
      </c:catAx>
      <c:valAx>
        <c:axId val="-8547859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4786480"/>
        <c:crosses val="autoZero"/>
        <c:crossBetween val="between"/>
      </c:valAx>
      <c:spPr>
        <a:noFill/>
        <a:ln>
          <a:noFill/>
        </a:ln>
        <a:effectLst/>
      </c:spPr>
    </c:plotArea>
    <c:legend>
      <c:legendPos val="t"/>
      <c:layout>
        <c:manualLayout>
          <c:xMode val="edge"/>
          <c:yMode val="edge"/>
          <c:x val="0.223411839668816"/>
          <c:y val="0.125833642778857"/>
          <c:w val="0.54398476232137705"/>
          <c:h val="5.5811461067366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Which best describes the SUCCESS of a digital marketing plan at achieving important objectives?</a:t>
            </a:r>
          </a:p>
        </c:rich>
      </c:tx>
      <c:layout>
        <c:manualLayout>
          <c:xMode val="edge"/>
          <c:yMode val="edge"/>
          <c:x val="0.108471749468427"/>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62962963E-2"/>
          <c:y val="0.14283956692913399"/>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F49949"/>
              </a:solidFill>
              <a:ln>
                <a:noFill/>
              </a:ln>
              <a:effectLst/>
            </c:spPr>
            <c:extLst>
              <c:ext xmlns:c16="http://schemas.microsoft.com/office/drawing/2014/chart" uri="{C3380CC4-5D6E-409C-BE32-E72D297353CC}">
                <c16:uniqueId val="{00000007-C581-4DC7-B65F-299727F2ACBE}"/>
              </c:ext>
            </c:extLst>
          </c:dPt>
          <c:dPt>
            <c:idx val="1"/>
            <c:invertIfNegative val="0"/>
            <c:bubble3D val="0"/>
            <c:spPr>
              <a:solidFill>
                <a:srgbClr val="F49949"/>
              </a:solidFill>
              <a:ln>
                <a:noFill/>
              </a:ln>
              <a:effectLst/>
            </c:spPr>
            <c:extLst>
              <c:ext xmlns:c16="http://schemas.microsoft.com/office/drawing/2014/chart" uri="{C3380CC4-5D6E-409C-BE32-E72D297353CC}">
                <c16:uniqueId val="{00000009-C581-4DC7-B65F-299727F2ACBE}"/>
              </c:ext>
            </c:extLst>
          </c:dPt>
          <c:dPt>
            <c:idx val="2"/>
            <c:invertIfNegative val="0"/>
            <c:bubble3D val="0"/>
            <c:spPr>
              <a:solidFill>
                <a:srgbClr val="7E538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7E5380"/>
              </a:solidFill>
              <a:ln>
                <a:noFill/>
              </a:ln>
              <a:effectLst/>
            </c:spPr>
            <c:extLst>
              <c:ext xmlns:c16="http://schemas.microsoft.com/office/drawing/2014/chart" uri="{C3380CC4-5D6E-409C-BE32-E72D297353CC}">
                <c16:uniqueId val="{00000003-975C-4D38-A052-E15474C26404}"/>
              </c:ext>
            </c:extLst>
          </c:dPt>
          <c:dLbls>
            <c:dLbl>
              <c:idx val="0"/>
              <c:tx>
                <c:rich>
                  <a:bodyPr/>
                  <a:lstStyle/>
                  <a:p>
                    <a:fld id="{6F3BEC13-A5B0-014A-9DFB-5FD04A8927D3}"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581-4DC7-B65F-299727F2ACBE}"/>
                </c:ext>
              </c:extLst>
            </c:dLbl>
            <c:dLbl>
              <c:idx val="1"/>
              <c:tx>
                <c:rich>
                  <a:bodyPr/>
                  <a:lstStyle/>
                  <a:p>
                    <a:fld id="{CC6E759D-77BF-2642-AE27-84B6BA26FF86}"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581-4DC7-B65F-299727F2ACBE}"/>
                </c:ext>
              </c:extLst>
            </c:dLbl>
            <c:dLbl>
              <c:idx val="2"/>
              <c:layout>
                <c:manualLayout>
                  <c:x val="0"/>
                  <c:y val="1.8574467107104999E-2"/>
                </c:manualLayout>
              </c:layout>
              <c:tx>
                <c:rich>
                  <a:bodyPr/>
                  <a:lstStyle/>
                  <a:p>
                    <a:fld id="{2443D482-283F-456F-A4DE-28B142403868}" type="VALUE">
                      <a:rPr lang="is-IS" sz="1800" b="1">
                        <a:solidFill>
                          <a:schemeClr val="tx1">
                            <a:lumMod val="75000"/>
                            <a:lumOff val="2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C-4D38-A052-E15474C26404}"/>
                </c:ext>
              </c:extLst>
            </c:dLbl>
            <c:dLbl>
              <c:idx val="3"/>
              <c:layout>
                <c:manualLayout>
                  <c:x val="0"/>
                  <c:y val="1.59209718060901E-2"/>
                </c:manualLayout>
              </c:layout>
              <c:tx>
                <c:rich>
                  <a:bodyPr/>
                  <a:lstStyle/>
                  <a:p>
                    <a:r>
                      <a:rPr lang="pt-BR" sz="1800" b="1" i="0" baseline="0" dirty="0">
                        <a:solidFill>
                          <a:schemeClr val="tx1">
                            <a:lumMod val="75000"/>
                            <a:lumOff val="25000"/>
                          </a:schemeClr>
                        </a:solidFill>
                      </a:rPr>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Sheet1!$A$36:$A$39</c:f>
              <c:strCache>
                <c:ptCount val="4"/>
                <c:pt idx="0">
                  <c:v>Very successful             (best-in-class)</c:v>
                </c:pt>
                <c:pt idx="1">
                  <c:v>Somewhat successful (above average)</c:v>
                </c:pt>
                <c:pt idx="2">
                  <c:v>Somewhat unsuccessful (below average)</c:v>
                </c:pt>
                <c:pt idx="3">
                  <c:v>Very unsuccessful (worst-in-class)</c:v>
                </c:pt>
              </c:strCache>
            </c:strRef>
          </c:cat>
          <c:val>
            <c:numRef>
              <c:f>Sheet1!$B$36:$B$39</c:f>
              <c:numCache>
                <c:formatCode>0%</c:formatCode>
                <c:ptCount val="4"/>
                <c:pt idx="0">
                  <c:v>0.48</c:v>
                </c:pt>
                <c:pt idx="1">
                  <c:v>0.49</c:v>
                </c:pt>
                <c:pt idx="2">
                  <c:v>0.02</c:v>
                </c:pt>
                <c:pt idx="3">
                  <c:v>0.01</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902294704"/>
        <c:axId val="-905048576"/>
      </c:barChart>
      <c:catAx>
        <c:axId val="-902294704"/>
        <c:scaling>
          <c:orientation val="minMax"/>
        </c:scaling>
        <c:delete val="1"/>
        <c:axPos val="b"/>
        <c:numFmt formatCode="General" sourceLinked="1"/>
        <c:majorTickMark val="none"/>
        <c:minorTickMark val="none"/>
        <c:tickLblPos val="nextTo"/>
        <c:crossAx val="-905048576"/>
        <c:crosses val="autoZero"/>
        <c:auto val="1"/>
        <c:lblAlgn val="ctr"/>
        <c:lblOffset val="100"/>
        <c:noMultiLvlLbl val="0"/>
      </c:catAx>
      <c:valAx>
        <c:axId val="-905048576"/>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02294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are the most critical CHALLENGES </a:t>
            </a:r>
            <a:br>
              <a:rPr lang="en-US" sz="2000" b="1" dirty="0">
                <a:solidFill>
                  <a:schemeClr val="tx1">
                    <a:lumMod val="75000"/>
                    <a:lumOff val="25000"/>
                  </a:schemeClr>
                </a:solidFill>
              </a:rPr>
            </a:br>
            <a:r>
              <a:rPr lang="en-US" sz="2000" b="1" dirty="0">
                <a:solidFill>
                  <a:schemeClr val="tx1">
                    <a:lumMod val="75000"/>
                    <a:lumOff val="25000"/>
                  </a:schemeClr>
                </a:solidFill>
              </a:rPr>
              <a:t>to the success of a digital marketing plan?</a:t>
            </a:r>
          </a:p>
        </c:rich>
      </c:tx>
      <c:layout>
        <c:manualLayout>
          <c:xMode val="edge"/>
          <c:yMode val="edge"/>
          <c:x val="0.25868014268727701"/>
          <c:y val="1.654280343390639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7274991339519"/>
          <c:y val="0.14089500102159699"/>
          <c:w val="0.75123869932925103"/>
          <c:h val="0.843672839506173"/>
        </c:manualLayout>
      </c:layout>
      <c:barChart>
        <c:barDir val="bar"/>
        <c:grouping val="clustered"/>
        <c:varyColors val="0"/>
        <c:ser>
          <c:idx val="0"/>
          <c:order val="0"/>
          <c:spPr>
            <a:solidFill>
              <a:srgbClr val="7E5380"/>
            </a:solidFill>
            <a:ln>
              <a:noFill/>
            </a:ln>
            <a:effectLst>
              <a:outerShdw blurRad="57150" dist="19050" dir="5400000" algn="ctr" rotWithShape="0">
                <a:srgbClr val="000000">
                  <a:alpha val="63000"/>
                </a:srgbClr>
              </a:outerShdw>
            </a:effectLst>
          </c:spPr>
          <c:invertIfNegative val="0"/>
          <c:dLbls>
            <c:dLbl>
              <c:idx val="0"/>
              <c:tx>
                <c:rich>
                  <a:bodyPr/>
                  <a:lstStyle/>
                  <a:p>
                    <a:fld id="{779E34F0-ECF4-FB4D-84BC-B15445209224}"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C-4C45-83BE-3939C171616F}"/>
                </c:ext>
              </c:extLst>
            </c:dLbl>
            <c:dLbl>
              <c:idx val="1"/>
              <c:tx>
                <c:rich>
                  <a:bodyPr/>
                  <a:lstStyle/>
                  <a:p>
                    <a:fld id="{2EBBAE8A-AE2E-9546-9F58-9AF187D4DFBD}"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C-4C45-83BE-3939C171616F}"/>
                </c:ext>
              </c:extLst>
            </c:dLbl>
            <c:dLbl>
              <c:idx val="2"/>
              <c:tx>
                <c:rich>
                  <a:bodyPr/>
                  <a:lstStyle/>
                  <a:p>
                    <a:fld id="{36E7EDC2-38C4-9C4B-9077-8967FF197F9F}"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6C-4C45-83BE-3939C171616F}"/>
                </c:ext>
              </c:extLst>
            </c:dLbl>
            <c:dLbl>
              <c:idx val="3"/>
              <c:tx>
                <c:rich>
                  <a:bodyPr/>
                  <a:lstStyle/>
                  <a:p>
                    <a:fld id="{3D5167B5-D78C-704B-B857-487694189767}" type="VALUE">
                      <a:rPr lang="uk-UA"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6C-4C45-83BE-3939C171616F}"/>
                </c:ext>
              </c:extLst>
            </c:dLbl>
            <c:dLbl>
              <c:idx val="4"/>
              <c:tx>
                <c:rich>
                  <a:bodyPr/>
                  <a:lstStyle/>
                  <a:p>
                    <a:fld id="{4DCAF5F7-DFF2-E14E-AE27-4417618829CA}"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6C-4C45-83BE-3939C171616F}"/>
                </c:ext>
              </c:extLst>
            </c:dLbl>
            <c:dLbl>
              <c:idx val="5"/>
              <c:tx>
                <c:rich>
                  <a:bodyPr/>
                  <a:lstStyle/>
                  <a:p>
                    <a:fld id="{4BE0F652-B95A-EE49-9B3A-40736B4F4E9A}"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6C-4C45-83BE-3939C171616F}"/>
                </c:ext>
              </c:extLst>
            </c:dLbl>
            <c:dLbl>
              <c:idx val="6"/>
              <c:tx>
                <c:rich>
                  <a:bodyPr/>
                  <a:lstStyle/>
                  <a:p>
                    <a:fld id="{AA609FA1-D52B-BF4B-8B6A-9629E26A5B8A}"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D6C-4C45-83BE-3939C171616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Sheet1!$A$66:$A$72</c:f>
              <c:strCache>
                <c:ptCount val="7"/>
                <c:pt idx="0">
                  <c:v>Process automation</c:v>
                </c:pt>
                <c:pt idx="1">
                  <c:v>Brand awareness</c:v>
                </c:pt>
                <c:pt idx="2">
                  <c:v>Sales revenue</c:v>
                </c:pt>
                <c:pt idx="3">
                  <c:v>User experience</c:v>
                </c:pt>
                <c:pt idx="4">
                  <c:v>Website traffic</c:v>
                </c:pt>
                <c:pt idx="5">
                  <c:v>Data quality</c:v>
                </c:pt>
                <c:pt idx="6">
                  <c:v>Lead generation</c:v>
                </c:pt>
              </c:strCache>
            </c:strRef>
          </c:cat>
          <c:val>
            <c:numRef>
              <c:f>Sheet1!$B$66:$B$72</c:f>
              <c:numCache>
                <c:formatCode>0%</c:formatCode>
                <c:ptCount val="7"/>
                <c:pt idx="0">
                  <c:v>0.3</c:v>
                </c:pt>
                <c:pt idx="1">
                  <c:v>0.34</c:v>
                </c:pt>
                <c:pt idx="2">
                  <c:v>0.37</c:v>
                </c:pt>
                <c:pt idx="3">
                  <c:v>0.39</c:v>
                </c:pt>
                <c:pt idx="4">
                  <c:v>0.42</c:v>
                </c:pt>
                <c:pt idx="5">
                  <c:v>0.43</c:v>
                </c:pt>
                <c:pt idx="6">
                  <c:v>0.48</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899161984"/>
        <c:axId val="-965341600"/>
      </c:barChart>
      <c:catAx>
        <c:axId val="-8991619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965341600"/>
        <c:crosses val="autoZero"/>
        <c:auto val="1"/>
        <c:lblAlgn val="ctr"/>
        <c:lblOffset val="100"/>
        <c:noMultiLvlLbl val="0"/>
      </c:catAx>
      <c:valAx>
        <c:axId val="-9653416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99161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i="0" baseline="0" dirty="0">
                <a:solidFill>
                  <a:schemeClr val="tx1">
                    <a:lumMod val="75000"/>
                    <a:lumOff val="25000"/>
                  </a:schemeClr>
                </a:solidFill>
              </a:rPr>
              <a:t>Comparative analysis of strategic objectives and challenges.</a:t>
            </a:r>
          </a:p>
        </c:rich>
      </c:tx>
      <c:layout>
        <c:manualLayout>
          <c:xMode val="edge"/>
          <c:yMode val="edge"/>
          <c:x val="0.14010087421359499"/>
          <c:y val="5.28553468041786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461577719452"/>
          <c:y val="0.16867283950617301"/>
          <c:w val="0.71703430300379101"/>
          <c:h val="0.81898148148148198"/>
        </c:manualLayout>
      </c:layout>
      <c:barChart>
        <c:barDir val="bar"/>
        <c:grouping val="clustered"/>
        <c:varyColors val="0"/>
        <c:ser>
          <c:idx val="0"/>
          <c:order val="0"/>
          <c:tx>
            <c:strRef>
              <c:f>Sheet1!$P$65</c:f>
              <c:strCache>
                <c:ptCount val="1"/>
                <c:pt idx="0">
                  <c:v>Critical Challenges</c:v>
                </c:pt>
              </c:strCache>
            </c:strRef>
          </c:tx>
          <c:spPr>
            <a:solidFill>
              <a:srgbClr val="7E5380"/>
            </a:solidFill>
            <a:ln>
              <a:noFill/>
            </a:ln>
            <a:effectLst>
              <a:outerShdw blurRad="57150" dist="19050" dir="5400000" algn="ctr" rotWithShape="0">
                <a:srgbClr val="000000">
                  <a:alpha val="63000"/>
                </a:srgbClr>
              </a:outerShdw>
            </a:effectLst>
          </c:spPr>
          <c:invertIfNegative val="0"/>
          <c:dLbls>
            <c:dLbl>
              <c:idx val="0"/>
              <c:tx>
                <c:rich>
                  <a:bodyPr/>
                  <a:lstStyle/>
                  <a:p>
                    <a:fld id="{0713B4B8-AEF9-B84D-8F57-C15CD64271D0}"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FC-42CC-9475-989EFAF4D68D}"/>
                </c:ext>
              </c:extLst>
            </c:dLbl>
            <c:dLbl>
              <c:idx val="1"/>
              <c:tx>
                <c:rich>
                  <a:bodyPr/>
                  <a:lstStyle/>
                  <a:p>
                    <a:fld id="{AF4D1ECB-0FFE-E441-95F8-CADDA9EF283E}"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FC-42CC-9475-989EFAF4D68D}"/>
                </c:ext>
              </c:extLst>
            </c:dLbl>
            <c:dLbl>
              <c:idx val="2"/>
              <c:tx>
                <c:rich>
                  <a:bodyPr/>
                  <a:lstStyle/>
                  <a:p>
                    <a:fld id="{572C6F2D-F222-B44A-8D6E-7E754A4EA195}"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FC-42CC-9475-989EFAF4D68D}"/>
                </c:ext>
              </c:extLst>
            </c:dLbl>
            <c:dLbl>
              <c:idx val="3"/>
              <c:tx>
                <c:rich>
                  <a:bodyPr/>
                  <a:lstStyle/>
                  <a:p>
                    <a:fld id="{A66D6D7F-10B4-B347-954F-65C3464705B6}" type="VALUE">
                      <a:rPr lang="uk-UA"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FC-42CC-9475-989EFAF4D68D}"/>
                </c:ext>
              </c:extLst>
            </c:dLbl>
            <c:dLbl>
              <c:idx val="4"/>
              <c:tx>
                <c:rich>
                  <a:bodyPr/>
                  <a:lstStyle/>
                  <a:p>
                    <a:fld id="{371F8E98-28D8-9D46-94EE-EE9A294DE1E9}"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8FC-42CC-9475-989EFAF4D68D}"/>
                </c:ext>
              </c:extLst>
            </c:dLbl>
            <c:dLbl>
              <c:idx val="5"/>
              <c:tx>
                <c:rich>
                  <a:bodyPr/>
                  <a:lstStyle/>
                  <a:p>
                    <a:fld id="{784DF143-082C-A242-A4B5-55E8AAFFADC7}"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FC-42CC-9475-989EFAF4D68D}"/>
                </c:ext>
              </c:extLst>
            </c:dLbl>
            <c:dLbl>
              <c:idx val="6"/>
              <c:tx>
                <c:rich>
                  <a:bodyPr/>
                  <a:lstStyle/>
                  <a:p>
                    <a:fld id="{6F80F9D4-84FA-0945-8921-C26EDD263C69}" type="VALUE">
                      <a:rPr lang="is-IS"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8FC-42CC-9475-989EFAF4D6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Process automation</c:v>
                </c:pt>
                <c:pt idx="1">
                  <c:v>Data quality</c:v>
                </c:pt>
                <c:pt idx="2">
                  <c:v>Website traffic</c:v>
                </c:pt>
                <c:pt idx="3">
                  <c:v>User experience</c:v>
                </c:pt>
                <c:pt idx="4">
                  <c:v>Brand awareness</c:v>
                </c:pt>
                <c:pt idx="5">
                  <c:v>Sales revenue</c:v>
                </c:pt>
                <c:pt idx="6">
                  <c:v>Lead generation</c:v>
                </c:pt>
              </c:strCache>
            </c:strRef>
          </c:cat>
          <c:val>
            <c:numRef>
              <c:f>Sheet1!$P$66:$P$72</c:f>
              <c:numCache>
                <c:formatCode>0%</c:formatCode>
                <c:ptCount val="7"/>
                <c:pt idx="0">
                  <c:v>0.3</c:v>
                </c:pt>
                <c:pt idx="1">
                  <c:v>0.43</c:v>
                </c:pt>
                <c:pt idx="2">
                  <c:v>0.42</c:v>
                </c:pt>
                <c:pt idx="3">
                  <c:v>0.39</c:v>
                </c:pt>
                <c:pt idx="4">
                  <c:v>0.34</c:v>
                </c:pt>
                <c:pt idx="5">
                  <c:v>0.37</c:v>
                </c:pt>
                <c:pt idx="6">
                  <c:v>0.48</c:v>
                </c:pt>
              </c:numCache>
            </c:numRef>
          </c:val>
          <c:extLst>
            <c:ext xmlns:c16="http://schemas.microsoft.com/office/drawing/2014/chart" uri="{C3380CC4-5D6E-409C-BE32-E72D297353CC}">
              <c16:uniqueId val="{00000000-F775-4134-87AA-E8F61E00243F}"/>
            </c:ext>
          </c:extLst>
        </c:ser>
        <c:ser>
          <c:idx val="1"/>
          <c:order val="1"/>
          <c:tx>
            <c:strRef>
              <c:f>Sheet1!$Q$65</c:f>
              <c:strCache>
                <c:ptCount val="1"/>
                <c:pt idx="0">
                  <c:v>Important Objectives</c:v>
                </c:pt>
              </c:strCache>
            </c:strRef>
          </c:tx>
          <c:spPr>
            <a:solidFill>
              <a:srgbClr val="F49949"/>
            </a:solidFill>
            <a:ln>
              <a:noFill/>
            </a:ln>
            <a:effectLst>
              <a:outerShdw blurRad="57150" dist="19050" dir="5400000" algn="ctr" rotWithShape="0">
                <a:srgbClr val="000000">
                  <a:alpha val="63000"/>
                </a:srgbClr>
              </a:outerShdw>
            </a:effectLst>
          </c:spPr>
          <c:invertIfNegative val="0"/>
          <c:dLbls>
            <c:dLbl>
              <c:idx val="0"/>
              <c:tx>
                <c:rich>
                  <a:bodyPr/>
                  <a:lstStyle/>
                  <a:p>
                    <a:fld id="{A88BBA7A-60EA-394B-9231-BE2D775D5E71}"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8FC-42CC-9475-989EFAF4D68D}"/>
                </c:ext>
              </c:extLst>
            </c:dLbl>
            <c:dLbl>
              <c:idx val="1"/>
              <c:tx>
                <c:rich>
                  <a:bodyPr/>
                  <a:lstStyle/>
                  <a:p>
                    <a:fld id="{0D261083-0D27-4D42-B902-62A8A7849EFC}"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8FC-42CC-9475-989EFAF4D68D}"/>
                </c:ext>
              </c:extLst>
            </c:dLbl>
            <c:dLbl>
              <c:idx val="2"/>
              <c:tx>
                <c:rich>
                  <a:bodyPr/>
                  <a:lstStyle/>
                  <a:p>
                    <a:fld id="{4763D59E-3E54-5D4F-AE5A-F333E43D8370}"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8FC-42CC-9475-989EFAF4D68D}"/>
                </c:ext>
              </c:extLst>
            </c:dLbl>
            <c:dLbl>
              <c:idx val="3"/>
              <c:tx>
                <c:rich>
                  <a:bodyPr/>
                  <a:lstStyle/>
                  <a:p>
                    <a:fld id="{DB4EB036-7E57-9E4A-AF82-34062D33D90F}"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8FC-42CC-9475-989EFAF4D68D}"/>
                </c:ext>
              </c:extLst>
            </c:dLbl>
            <c:dLbl>
              <c:idx val="4"/>
              <c:tx>
                <c:rich>
                  <a:bodyPr/>
                  <a:lstStyle/>
                  <a:p>
                    <a:fld id="{653B83F9-7076-6C4C-8B95-FA114EE197E4}"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8FC-42CC-9475-989EFAF4D68D}"/>
                </c:ext>
              </c:extLst>
            </c:dLbl>
            <c:dLbl>
              <c:idx val="5"/>
              <c:tx>
                <c:rich>
                  <a:bodyPr/>
                  <a:lstStyle/>
                  <a:p>
                    <a:fld id="{1F69A4D7-920A-BE47-AD04-6EFBCD50876B}"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8FC-42CC-9475-989EFAF4D68D}"/>
                </c:ext>
              </c:extLst>
            </c:dLbl>
            <c:dLbl>
              <c:idx val="6"/>
              <c:tx>
                <c:rich>
                  <a:bodyPr/>
                  <a:lstStyle/>
                  <a:p>
                    <a:fld id="{2B5348B4-6993-9442-A069-001848CAA896}" type="VALUE">
                      <a:rPr lang="it-IT"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8FC-42CC-9475-989EFAF4D6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Process automation</c:v>
                </c:pt>
                <c:pt idx="1">
                  <c:v>Data quality</c:v>
                </c:pt>
                <c:pt idx="2">
                  <c:v>Website traffic</c:v>
                </c:pt>
                <c:pt idx="3">
                  <c:v>User experience</c:v>
                </c:pt>
                <c:pt idx="4">
                  <c:v>Brand awareness</c:v>
                </c:pt>
                <c:pt idx="5">
                  <c:v>Sales revenue</c:v>
                </c:pt>
                <c:pt idx="6">
                  <c:v>Lead generation</c:v>
                </c:pt>
              </c:strCache>
            </c:strRef>
          </c:cat>
          <c:val>
            <c:numRef>
              <c:f>Sheet1!$Q$66:$Q$72</c:f>
              <c:numCache>
                <c:formatCode>0%</c:formatCode>
                <c:ptCount val="7"/>
                <c:pt idx="0">
                  <c:v>0.17</c:v>
                </c:pt>
                <c:pt idx="1">
                  <c:v>0.28999999999999998</c:v>
                </c:pt>
                <c:pt idx="2">
                  <c:v>0.34</c:v>
                </c:pt>
                <c:pt idx="3">
                  <c:v>0.35</c:v>
                </c:pt>
                <c:pt idx="4">
                  <c:v>0.49</c:v>
                </c:pt>
                <c:pt idx="5">
                  <c:v>0.54</c:v>
                </c:pt>
                <c:pt idx="6">
                  <c:v>0.55000000000000004</c:v>
                </c:pt>
              </c:numCache>
            </c:numRef>
          </c:val>
          <c:extLst>
            <c:ext xmlns:c16="http://schemas.microsoft.com/office/drawing/2014/chart" uri="{C3380CC4-5D6E-409C-BE32-E72D297353CC}">
              <c16:uniqueId val="{00000001-F775-4134-87AA-E8F61E00243F}"/>
            </c:ext>
          </c:extLst>
        </c:ser>
        <c:dLbls>
          <c:showLegendKey val="0"/>
          <c:showVal val="0"/>
          <c:showCatName val="0"/>
          <c:showSerName val="0"/>
          <c:showPercent val="0"/>
          <c:showBubbleSize val="0"/>
        </c:dLbls>
        <c:gapWidth val="115"/>
        <c:overlap val="-20"/>
        <c:axId val="-853536528"/>
        <c:axId val="-848115952"/>
      </c:barChart>
      <c:catAx>
        <c:axId val="-8535365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848115952"/>
        <c:crosses val="autoZero"/>
        <c:auto val="1"/>
        <c:lblAlgn val="ctr"/>
        <c:lblOffset val="100"/>
        <c:noMultiLvlLbl val="0"/>
      </c:catAx>
      <c:valAx>
        <c:axId val="-8481159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3536528"/>
        <c:crosses val="autoZero"/>
        <c:crossBetween val="between"/>
      </c:valAx>
      <c:spPr>
        <a:noFill/>
        <a:ln>
          <a:noFill/>
        </a:ln>
        <a:effectLst/>
      </c:spPr>
    </c:plotArea>
    <c:legend>
      <c:legendPos val="t"/>
      <c:layout>
        <c:manualLayout>
          <c:xMode val="edge"/>
          <c:yMode val="edge"/>
          <c:x val="0.237548997192779"/>
          <c:y val="0.117646303093295"/>
          <c:w val="0.54398476232137705"/>
          <c:h val="5.5811461067366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To what extent will the digital marketing BUDGET change </a:t>
            </a:r>
            <a:br>
              <a:rPr lang="en-US" sz="2000" b="1" dirty="0">
                <a:solidFill>
                  <a:schemeClr val="tx1">
                    <a:lumMod val="75000"/>
                    <a:lumOff val="25000"/>
                  </a:schemeClr>
                </a:solidFill>
              </a:rPr>
            </a:br>
            <a:r>
              <a:rPr lang="en-US" sz="2000" b="1" dirty="0">
                <a:solidFill>
                  <a:schemeClr val="tx1">
                    <a:lumMod val="75000"/>
                    <a:lumOff val="25000"/>
                  </a:schemeClr>
                </a:solidFill>
              </a:rPr>
              <a:t>in the year ahead?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62962963E-2"/>
          <c:y val="0.14283956692913399"/>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F49949"/>
              </a:solidFill>
              <a:ln>
                <a:noFill/>
              </a:ln>
              <a:effectLst/>
            </c:spPr>
            <c:extLst>
              <c:ext xmlns:c16="http://schemas.microsoft.com/office/drawing/2014/chart" uri="{C3380CC4-5D6E-409C-BE32-E72D297353CC}">
                <c16:uniqueId val="{00000008-28E9-499E-B2D6-13C930D04616}"/>
              </c:ext>
            </c:extLst>
          </c:dPt>
          <c:dPt>
            <c:idx val="1"/>
            <c:invertIfNegative val="0"/>
            <c:bubble3D val="0"/>
            <c:spPr>
              <a:solidFill>
                <a:srgbClr val="F49949"/>
              </a:solidFill>
              <a:ln>
                <a:noFill/>
              </a:ln>
              <a:effectLst/>
            </c:spPr>
            <c:extLst>
              <c:ext xmlns:c16="http://schemas.microsoft.com/office/drawing/2014/chart" uri="{C3380CC4-5D6E-409C-BE32-E72D297353CC}">
                <c16:uniqueId val="{0000000E-28E9-499E-B2D6-13C930D04616}"/>
              </c:ext>
            </c:extLst>
          </c:dPt>
          <c:dPt>
            <c:idx val="2"/>
            <c:invertIfNegative val="0"/>
            <c:bubble3D val="0"/>
            <c:spPr>
              <a:solidFill>
                <a:srgbClr val="7E538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7E5380"/>
              </a:solidFill>
              <a:ln>
                <a:noFill/>
              </a:ln>
              <a:effectLst/>
            </c:spPr>
            <c:extLst>
              <c:ext xmlns:c16="http://schemas.microsoft.com/office/drawing/2014/chart" uri="{C3380CC4-5D6E-409C-BE32-E72D297353CC}">
                <c16:uniqueId val="{00000003-975C-4D38-A052-E15474C26404}"/>
              </c:ext>
            </c:extLst>
          </c:dPt>
          <c:dLbls>
            <c:dLbl>
              <c:idx val="0"/>
              <c:tx>
                <c:rich>
                  <a:bodyPr/>
                  <a:lstStyle/>
                  <a:p>
                    <a:fld id="{6E559012-A564-AC47-8571-9E160854D36D}"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E9-499E-B2D6-13C930D04616}"/>
                </c:ext>
              </c:extLst>
            </c:dLbl>
            <c:dLbl>
              <c:idx val="1"/>
              <c:tx>
                <c:rich>
                  <a:bodyPr/>
                  <a:lstStyle/>
                  <a:p>
                    <a:fld id="{3E2EA9FE-1D75-BE48-B590-F1C49902B705}" type="VALUE">
                      <a:rPr lang="en-U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E9-499E-B2D6-13C930D04616}"/>
                </c:ext>
              </c:extLst>
            </c:dLbl>
            <c:dLbl>
              <c:idx val="2"/>
              <c:tx>
                <c:rich>
                  <a:bodyPr/>
                  <a:lstStyle/>
                  <a:p>
                    <a:fld id="{C784B039-5F67-4648-8FBC-BA5AE1CC2443}"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C-4D38-A052-E15474C26404}"/>
                </c:ext>
              </c:extLst>
            </c:dLbl>
            <c:dLbl>
              <c:idx val="3"/>
              <c:layout>
                <c:manualLayout>
                  <c:x val="-1.1451873412653999E-16"/>
                  <c:y val="9.9320126363353495E-3"/>
                </c:manualLayout>
              </c:layout>
              <c:tx>
                <c:rich>
                  <a:bodyPr/>
                  <a:lstStyle/>
                  <a:p>
                    <a:r>
                      <a:rPr lang="is-IS" sz="1800" b="1" dirty="0">
                        <a:solidFill>
                          <a:schemeClr val="tx1">
                            <a:lumMod val="75000"/>
                            <a:lumOff val="25000"/>
                          </a:schemeClr>
                        </a:solidFill>
                      </a:rPr>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Sheet1!$A$96:$A$99</c:f>
              <c:strCache>
                <c:ptCount val="4"/>
                <c:pt idx="0">
                  <c:v>Budget will increase significantly</c:v>
                </c:pt>
                <c:pt idx="1">
                  <c:v>Budget will increase marginally</c:v>
                </c:pt>
                <c:pt idx="2">
                  <c:v>Budget will decrease marginally</c:v>
                </c:pt>
                <c:pt idx="3">
                  <c:v>Budget will decrease significantly</c:v>
                </c:pt>
              </c:strCache>
            </c:strRef>
          </c:cat>
          <c:val>
            <c:numRef>
              <c:f>Sheet1!$B$96:$B$99</c:f>
              <c:numCache>
                <c:formatCode>0%</c:formatCode>
                <c:ptCount val="4"/>
                <c:pt idx="0">
                  <c:v>0.31</c:v>
                </c:pt>
                <c:pt idx="1">
                  <c:v>0.6</c:v>
                </c:pt>
                <c:pt idx="2">
                  <c:v>7.0000000000000007E-2</c:v>
                </c:pt>
                <c:pt idx="3">
                  <c:v>0.02</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912018272"/>
        <c:axId val="-904467232"/>
      </c:barChart>
      <c:catAx>
        <c:axId val="-9120182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04467232"/>
        <c:crosses val="autoZero"/>
        <c:auto val="1"/>
        <c:lblAlgn val="ctr"/>
        <c:lblOffset val="100"/>
        <c:noMultiLvlLbl val="0"/>
      </c:catAx>
      <c:valAx>
        <c:axId val="-904467232"/>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912018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will be the most EFFECTIVE tactics used </a:t>
            </a:r>
            <a:br>
              <a:rPr lang="en-US" sz="2000" b="1" dirty="0">
                <a:solidFill>
                  <a:schemeClr val="tx1">
                    <a:lumMod val="75000"/>
                    <a:lumOff val="25000"/>
                  </a:schemeClr>
                </a:solidFill>
              </a:rPr>
            </a:br>
            <a:r>
              <a:rPr lang="en-US" sz="2000" b="1" dirty="0">
                <a:solidFill>
                  <a:schemeClr val="tx1">
                    <a:lumMod val="75000"/>
                    <a:lumOff val="25000"/>
                  </a:schemeClr>
                </a:solidFill>
              </a:rPr>
              <a:t>in a digital marketing plan in 2018?</a:t>
            </a:r>
          </a:p>
        </c:rich>
      </c:tx>
      <c:layout>
        <c:manualLayout>
          <c:xMode val="edge"/>
          <c:yMode val="edge"/>
          <c:x val="0.27485686336634002"/>
          <c:y val="1.447471047729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4409448818898"/>
          <c:y val="0.140895061728395"/>
          <c:w val="0.665590551181102"/>
          <c:h val="0.843672839506173"/>
        </c:manualLayout>
      </c:layout>
      <c:barChart>
        <c:barDir val="bar"/>
        <c:grouping val="clustered"/>
        <c:varyColors val="0"/>
        <c:ser>
          <c:idx val="0"/>
          <c:order val="0"/>
          <c:spPr>
            <a:solidFill>
              <a:srgbClr val="F49949"/>
            </a:solidFill>
            <a:ln>
              <a:noFill/>
            </a:ln>
            <a:effectLst>
              <a:outerShdw blurRad="57150" dist="19050" dir="5400000" algn="ctr" rotWithShape="0">
                <a:srgbClr val="000000">
                  <a:alpha val="63000"/>
                </a:srgbClr>
              </a:outerShdw>
            </a:effectLst>
          </c:spPr>
          <c:invertIfNegative val="0"/>
          <c:dLbls>
            <c:dLbl>
              <c:idx val="0"/>
              <c:tx>
                <c:rich>
                  <a:bodyPr/>
                  <a:lstStyle/>
                  <a:p>
                    <a:fld id="{BDFDD41E-60E1-3A49-AF37-58070295FA8D}"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27-4D91-878A-A8C27566E91B}"/>
                </c:ext>
              </c:extLst>
            </c:dLbl>
            <c:dLbl>
              <c:idx val="1"/>
              <c:tx>
                <c:rich>
                  <a:bodyPr/>
                  <a:lstStyle/>
                  <a:p>
                    <a:fld id="{103A4A1B-634A-9140-9CB1-CB9FC00709B6}"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27-4D91-878A-A8C27566E91B}"/>
                </c:ext>
              </c:extLst>
            </c:dLbl>
            <c:dLbl>
              <c:idx val="2"/>
              <c:tx>
                <c:rich>
                  <a:bodyPr/>
                  <a:lstStyle/>
                  <a:p>
                    <a:fld id="{2FEC079F-F34A-234F-9BAE-B8A74A605F59}" type="VALUE">
                      <a:rPr lang="it-IT"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27-4D91-878A-A8C27566E91B}"/>
                </c:ext>
              </c:extLst>
            </c:dLbl>
            <c:dLbl>
              <c:idx val="3"/>
              <c:tx>
                <c:rich>
                  <a:bodyPr/>
                  <a:lstStyle/>
                  <a:p>
                    <a:fld id="{8215B17D-6DDC-C54A-955E-3A7026B7B7F3}"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27-4D91-878A-A8C27566E91B}"/>
                </c:ext>
              </c:extLst>
            </c:dLbl>
            <c:dLbl>
              <c:idx val="4"/>
              <c:tx>
                <c:rich>
                  <a:bodyPr/>
                  <a:lstStyle/>
                  <a:p>
                    <a:fld id="{0E56EA86-0823-F74D-B725-8E62629F894F}"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27-4D91-878A-A8C27566E91B}"/>
                </c:ext>
              </c:extLst>
            </c:dLbl>
            <c:dLbl>
              <c:idx val="5"/>
              <c:tx>
                <c:rich>
                  <a:bodyPr/>
                  <a:lstStyle/>
                  <a:p>
                    <a:fld id="{7CB84ED4-F5AB-BC4A-809B-54191D994A5D}"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A27-4D91-878A-A8C27566E91B}"/>
                </c:ext>
              </c:extLst>
            </c:dLbl>
            <c:dLbl>
              <c:idx val="6"/>
              <c:tx>
                <c:rich>
                  <a:bodyPr/>
                  <a:lstStyle/>
                  <a:p>
                    <a:fld id="{D9347C11-E624-D045-9637-7F823D9C1522}"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A27-4D91-878A-A8C27566E91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Sheet1!$A$126:$A$132</c:f>
              <c:strCache>
                <c:ptCount val="7"/>
                <c:pt idx="0">
                  <c:v>Data management</c:v>
                </c:pt>
                <c:pt idx="1">
                  <c:v>Search and social ads</c:v>
                </c:pt>
                <c:pt idx="2">
                  <c:v>Search engine optimization</c:v>
                </c:pt>
                <c:pt idx="3">
                  <c:v>Email marketing</c:v>
                </c:pt>
                <c:pt idx="4">
                  <c:v>Marketing technology</c:v>
                </c:pt>
                <c:pt idx="5">
                  <c:v>Social media marketing</c:v>
                </c:pt>
                <c:pt idx="6">
                  <c:v>Content marketing</c:v>
                </c:pt>
              </c:strCache>
            </c:strRef>
          </c:cat>
          <c:val>
            <c:numRef>
              <c:f>Sheet1!$B$126:$B$132</c:f>
              <c:numCache>
                <c:formatCode>0%</c:formatCode>
                <c:ptCount val="7"/>
                <c:pt idx="0">
                  <c:v>0.27</c:v>
                </c:pt>
                <c:pt idx="1">
                  <c:v>0.3</c:v>
                </c:pt>
                <c:pt idx="2">
                  <c:v>0.35</c:v>
                </c:pt>
                <c:pt idx="3">
                  <c:v>0.42</c:v>
                </c:pt>
                <c:pt idx="4">
                  <c:v>0.42</c:v>
                </c:pt>
                <c:pt idx="5">
                  <c:v>0.47</c:v>
                </c:pt>
                <c:pt idx="6">
                  <c:v>0.52</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847390368"/>
        <c:axId val="-893119072"/>
      </c:barChart>
      <c:catAx>
        <c:axId val="-8473903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893119072"/>
        <c:crosses val="autoZero"/>
        <c:auto val="1"/>
        <c:lblAlgn val="ctr"/>
        <c:lblOffset val="100"/>
        <c:noMultiLvlLbl val="0"/>
      </c:catAx>
      <c:valAx>
        <c:axId val="-89311907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73903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To what extent is the effectiveness </a:t>
            </a:r>
            <a:br>
              <a:rPr lang="en-US" sz="2000" b="1" dirty="0">
                <a:solidFill>
                  <a:schemeClr val="tx1">
                    <a:lumMod val="75000"/>
                    <a:lumOff val="25000"/>
                  </a:schemeClr>
                </a:solidFill>
              </a:rPr>
            </a:br>
            <a:r>
              <a:rPr lang="en-US" sz="2000" b="1" dirty="0">
                <a:solidFill>
                  <a:schemeClr val="tx1">
                    <a:lumMod val="75000"/>
                    <a:lumOff val="25000"/>
                  </a:schemeClr>
                </a:solidFill>
              </a:rPr>
              <a:t>of digital marketing tactics CHANGING?</a:t>
            </a:r>
          </a:p>
        </c:rich>
      </c:tx>
      <c:layout>
        <c:manualLayout>
          <c:xMode val="edge"/>
          <c:yMode val="edge"/>
          <c:x val="0.2247028004871330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62962963E-2"/>
          <c:y val="0.14283956692913399"/>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F49949"/>
              </a:solidFill>
              <a:ln>
                <a:noFill/>
              </a:ln>
              <a:effectLst/>
            </c:spPr>
            <c:extLst>
              <c:ext xmlns:c16="http://schemas.microsoft.com/office/drawing/2014/chart" uri="{C3380CC4-5D6E-409C-BE32-E72D297353CC}">
                <c16:uniqueId val="{00000006-5699-422C-87D6-02EA87BCABE6}"/>
              </c:ext>
            </c:extLst>
          </c:dPt>
          <c:dPt>
            <c:idx val="1"/>
            <c:invertIfNegative val="0"/>
            <c:bubble3D val="0"/>
            <c:spPr>
              <a:solidFill>
                <a:srgbClr val="F49949"/>
              </a:solidFill>
              <a:ln>
                <a:noFill/>
              </a:ln>
              <a:effectLst/>
            </c:spPr>
            <c:extLst>
              <c:ext xmlns:c16="http://schemas.microsoft.com/office/drawing/2014/chart" uri="{C3380CC4-5D6E-409C-BE32-E72D297353CC}">
                <c16:uniqueId val="{00000008-5699-422C-87D6-02EA87BCABE6}"/>
              </c:ext>
            </c:extLst>
          </c:dPt>
          <c:dPt>
            <c:idx val="2"/>
            <c:invertIfNegative val="0"/>
            <c:bubble3D val="0"/>
            <c:spPr>
              <a:solidFill>
                <a:srgbClr val="7E538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7E5380"/>
              </a:solidFill>
              <a:ln>
                <a:noFill/>
              </a:ln>
              <a:effectLst/>
            </c:spPr>
            <c:extLst>
              <c:ext xmlns:c16="http://schemas.microsoft.com/office/drawing/2014/chart" uri="{C3380CC4-5D6E-409C-BE32-E72D297353CC}">
                <c16:uniqueId val="{00000003-975C-4D38-A052-E15474C26404}"/>
              </c:ext>
            </c:extLst>
          </c:dPt>
          <c:dLbls>
            <c:dLbl>
              <c:idx val="0"/>
              <c:tx>
                <c:rich>
                  <a:bodyPr/>
                  <a:lstStyle/>
                  <a:p>
                    <a:fld id="{5A2BAB74-C3BB-0142-836A-E51013796F11}"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699-422C-87D6-02EA87BCABE6}"/>
                </c:ext>
              </c:extLst>
            </c:dLbl>
            <c:dLbl>
              <c:idx val="1"/>
              <c:tx>
                <c:rich>
                  <a:bodyPr/>
                  <a:lstStyle/>
                  <a:p>
                    <a:fld id="{ED324F77-7245-0C4C-9C6F-D7AEB7ADCD5C}"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699-422C-87D6-02EA87BCABE6}"/>
                </c:ext>
              </c:extLst>
            </c:dLbl>
            <c:dLbl>
              <c:idx val="2"/>
              <c:layout>
                <c:manualLayout>
                  <c:x val="1.66844239735466E-3"/>
                  <c:y val="1.3264117616586401E-2"/>
                </c:manualLayout>
              </c:layout>
              <c:tx>
                <c:rich>
                  <a:bodyPr/>
                  <a:lstStyle/>
                  <a:p>
                    <a:fld id="{9C8EE933-F88D-4D34-B09E-0C28C52443E2}" type="VALUE">
                      <a:rPr lang="it-IT" sz="1800" b="1">
                        <a:solidFill>
                          <a:schemeClr val="tx1">
                            <a:lumMod val="75000"/>
                            <a:lumOff val="2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C-4D38-A052-E15474C26404}"/>
                </c:ext>
              </c:extLst>
            </c:dLbl>
            <c:dLbl>
              <c:idx val="3"/>
              <c:layout>
                <c:manualLayout>
                  <c:x val="-1.6684423973547899E-3"/>
                  <c:y val="1.59169411399036E-2"/>
                </c:manualLayout>
              </c:layout>
              <c:tx>
                <c:rich>
                  <a:bodyPr/>
                  <a:lstStyle/>
                  <a:p>
                    <a:r>
                      <a:rPr lang="is-IS" sz="2000" b="1" dirty="0">
                        <a:solidFill>
                          <a:schemeClr val="tx1">
                            <a:lumMod val="75000"/>
                            <a:lumOff val="25000"/>
                          </a:schemeClr>
                        </a:solidFill>
                      </a:rPr>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Sheet1!$A$156:$A$159</c:f>
              <c:strCache>
                <c:ptCount val="4"/>
                <c:pt idx="0">
                  <c:v>Effectiveness is increasing significantly</c:v>
                </c:pt>
                <c:pt idx="1">
                  <c:v>Effectiveness is increasing marginally</c:v>
                </c:pt>
                <c:pt idx="2">
                  <c:v>Effectiveness is decreasing marginally</c:v>
                </c:pt>
                <c:pt idx="3">
                  <c:v>Effectiveness is decreasing significantly</c:v>
                </c:pt>
              </c:strCache>
            </c:strRef>
          </c:cat>
          <c:val>
            <c:numRef>
              <c:f>Sheet1!$B$156:$B$159</c:f>
              <c:numCache>
                <c:formatCode>0%</c:formatCode>
                <c:ptCount val="4"/>
                <c:pt idx="0">
                  <c:v>0.41</c:v>
                </c:pt>
                <c:pt idx="1">
                  <c:v>0.53</c:v>
                </c:pt>
                <c:pt idx="2">
                  <c:v>0.04</c:v>
                </c:pt>
                <c:pt idx="3">
                  <c:v>0.02</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829620960"/>
        <c:axId val="-850125728"/>
      </c:barChart>
      <c:catAx>
        <c:axId val="-829620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50125728"/>
        <c:crosses val="autoZero"/>
        <c:auto val="1"/>
        <c:lblAlgn val="ctr"/>
        <c:lblOffset val="100"/>
        <c:noMultiLvlLbl val="0"/>
      </c:catAx>
      <c:valAx>
        <c:axId val="-85012572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829620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are the most DIFFICULT tactics to execute </a:t>
            </a:r>
            <a:br>
              <a:rPr lang="en-US" sz="2000" b="1" dirty="0">
                <a:solidFill>
                  <a:schemeClr val="tx1">
                    <a:lumMod val="75000"/>
                    <a:lumOff val="25000"/>
                  </a:schemeClr>
                </a:solidFill>
              </a:rPr>
            </a:br>
            <a:r>
              <a:rPr lang="en-US" sz="2000" b="1" dirty="0">
                <a:solidFill>
                  <a:schemeClr val="tx1">
                    <a:lumMod val="75000"/>
                    <a:lumOff val="25000"/>
                  </a:schemeClr>
                </a:solidFill>
              </a:rPr>
              <a:t>in a digital marketing plan?</a:t>
            </a:r>
          </a:p>
        </c:rich>
      </c:tx>
      <c:layout>
        <c:manualLayout>
          <c:xMode val="edge"/>
          <c:yMode val="edge"/>
          <c:x val="0.19966805053214601"/>
          <c:y val="1.215995918849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746500437445297"/>
          <c:y val="0.140895061728395"/>
          <c:w val="0.67253499562554697"/>
          <c:h val="0.843672839506173"/>
        </c:manualLayout>
      </c:layout>
      <c:barChart>
        <c:barDir val="bar"/>
        <c:grouping val="clustered"/>
        <c:varyColors val="0"/>
        <c:ser>
          <c:idx val="0"/>
          <c:order val="0"/>
          <c:spPr>
            <a:solidFill>
              <a:srgbClr val="7E5380"/>
            </a:solidFill>
            <a:ln>
              <a:noFill/>
            </a:ln>
            <a:effectLst>
              <a:outerShdw blurRad="57150" dist="19050" dir="5400000" algn="ctr" rotWithShape="0">
                <a:srgbClr val="000000">
                  <a:alpha val="63000"/>
                </a:srgbClr>
              </a:outerShdw>
            </a:effectLst>
          </c:spPr>
          <c:invertIfNegative val="0"/>
          <c:dLbls>
            <c:dLbl>
              <c:idx val="0"/>
              <c:tx>
                <c:rich>
                  <a:bodyPr/>
                  <a:lstStyle/>
                  <a:p>
                    <a:fld id="{70BA04FF-4A0B-5D4F-AD57-4217B259F512}"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1D-44C8-A6CB-60218298C36D}"/>
                </c:ext>
              </c:extLst>
            </c:dLbl>
            <c:dLbl>
              <c:idx val="1"/>
              <c:tx>
                <c:rich>
                  <a:bodyPr/>
                  <a:lstStyle/>
                  <a:p>
                    <a:fld id="{72FE3F13-3EAA-874C-8ABC-4BE561675695}"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1D-44C8-A6CB-60218298C36D}"/>
                </c:ext>
              </c:extLst>
            </c:dLbl>
            <c:dLbl>
              <c:idx val="2"/>
              <c:tx>
                <c:rich>
                  <a:bodyPr/>
                  <a:lstStyle/>
                  <a:p>
                    <a:fld id="{A87ACD2B-AD81-7F4D-880A-6B9A46D09F7C}"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1D-44C8-A6CB-60218298C36D}"/>
                </c:ext>
              </c:extLst>
            </c:dLbl>
            <c:dLbl>
              <c:idx val="3"/>
              <c:tx>
                <c:rich>
                  <a:bodyPr/>
                  <a:lstStyle/>
                  <a:p>
                    <a:fld id="{A1E90E6A-1FA5-604C-8348-A0D69F664525}" type="VALUE">
                      <a:rPr lang="pt-BR"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1D-44C8-A6CB-60218298C36D}"/>
                </c:ext>
              </c:extLst>
            </c:dLbl>
            <c:dLbl>
              <c:idx val="4"/>
              <c:tx>
                <c:rich>
                  <a:bodyPr/>
                  <a:lstStyle/>
                  <a:p>
                    <a:fld id="{4F28D60F-6B42-0941-8CD0-69DA979F5FC7}"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1D-44C8-A6CB-60218298C36D}"/>
                </c:ext>
              </c:extLst>
            </c:dLbl>
            <c:dLbl>
              <c:idx val="5"/>
              <c:tx>
                <c:rich>
                  <a:bodyPr/>
                  <a:lstStyle/>
                  <a:p>
                    <a:fld id="{29D17A8E-E36C-0E4C-A753-E06935B58008}"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1D-44C8-A6CB-60218298C36D}"/>
                </c:ext>
              </c:extLst>
            </c:dLbl>
            <c:dLbl>
              <c:idx val="6"/>
              <c:tx>
                <c:rich>
                  <a:bodyPr/>
                  <a:lstStyle/>
                  <a:p>
                    <a:fld id="{D6ABD3CC-711D-1C44-A0BC-DED55DD3496D}" type="VALUE">
                      <a:rPr lang="is-IS" sz="18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1D-44C8-A6CB-60218298C36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Sheet1!$A$186:$A$192</c:f>
              <c:strCache>
                <c:ptCount val="7"/>
                <c:pt idx="0">
                  <c:v>Search and social ads</c:v>
                </c:pt>
                <c:pt idx="1">
                  <c:v>Social media marketing</c:v>
                </c:pt>
                <c:pt idx="2">
                  <c:v>Email marketing</c:v>
                </c:pt>
                <c:pt idx="3">
                  <c:v>Search engine optimization</c:v>
                </c:pt>
                <c:pt idx="4">
                  <c:v>Content marketing</c:v>
                </c:pt>
                <c:pt idx="5">
                  <c:v>Marketing technology</c:v>
                </c:pt>
                <c:pt idx="6">
                  <c:v>Data management</c:v>
                </c:pt>
              </c:strCache>
            </c:strRef>
          </c:cat>
          <c:val>
            <c:numRef>
              <c:f>Sheet1!$B$186:$B$192</c:f>
              <c:numCache>
                <c:formatCode>0%</c:formatCode>
                <c:ptCount val="7"/>
                <c:pt idx="0">
                  <c:v>0.21</c:v>
                </c:pt>
                <c:pt idx="1">
                  <c:v>0.26</c:v>
                </c:pt>
                <c:pt idx="2">
                  <c:v>0.27</c:v>
                </c:pt>
                <c:pt idx="3">
                  <c:v>0.37</c:v>
                </c:pt>
                <c:pt idx="4">
                  <c:v>0.42</c:v>
                </c:pt>
                <c:pt idx="5">
                  <c:v>0.48</c:v>
                </c:pt>
                <c:pt idx="6">
                  <c:v>0.52</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847849984"/>
        <c:axId val="-834071424"/>
      </c:barChart>
      <c:catAx>
        <c:axId val="-8478499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834071424"/>
        <c:crosses val="autoZero"/>
        <c:auto val="1"/>
        <c:lblAlgn val="ctr"/>
        <c:lblOffset val="100"/>
        <c:noMultiLvlLbl val="0"/>
      </c:catAx>
      <c:valAx>
        <c:axId val="-83407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7849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Which best describes the RESOURCES used to execute digital marketing tactics most effectively?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spPr>
            <a:effectLst>
              <a:outerShdw blurRad="57150" dist="19050" dir="5400000" algn="tl" rotWithShape="0">
                <a:prstClr val="black">
                  <a:alpha val="62000"/>
                </a:prstClr>
              </a:outerShdw>
            </a:effectLst>
          </c:spPr>
          <c:dPt>
            <c:idx val="0"/>
            <c:bubble3D val="0"/>
            <c:spPr>
              <a:solidFill>
                <a:srgbClr val="F49949"/>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7E538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rgbClr val="7F7F7F"/>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136953043097855"/>
                  <c:y val="0.2706044452314190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fld id="{63BE6D21-4F72-F24F-82C5-D672A013CA72}" type="CATEGORYNAME">
                      <a:rPr lang="en-US" sz="1400"/>
                      <a:pPr>
                        <a:defRPr sz="1100" b="1">
                          <a:solidFill>
                            <a:schemeClr val="bg1"/>
                          </a:solidFill>
                          <a:latin typeface="Calibri" panose="020F0502020204030204" pitchFamily="34" charset="0"/>
                        </a:defRPr>
                      </a:pPr>
                      <a:t>[CATEGORY NAME]</a:t>
                    </a:fld>
                    <a:r>
                      <a:rPr lang="en-US" baseline="0" dirty="0"/>
                      <a:t>
</a:t>
                    </a:r>
                    <a:fld id="{A8FC1314-EA70-DE41-93FB-8866CCB6CC2A}" type="PERCENTAGE">
                      <a:rPr lang="en-US" sz="2400" baseline="0"/>
                      <a:pPr>
                        <a:defRPr sz="11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9074074074074"/>
                      <c:h val="0.266666666666667"/>
                    </c:manualLayout>
                  </c15:layout>
                  <c15:dlblFieldTable/>
                  <c15:showDataLabelsRange val="0"/>
                </c:ext>
                <c:ext xmlns:c16="http://schemas.microsoft.com/office/drawing/2014/chart" uri="{C3380CC4-5D6E-409C-BE32-E72D297353CC}">
                  <c16:uniqueId val="{00000001-192B-4240-A6B5-9D0C61E3BC7A}"/>
                </c:ext>
              </c:extLst>
            </c:dLbl>
            <c:dLbl>
              <c:idx val="1"/>
              <c:layout>
                <c:manualLayout>
                  <c:x val="0.10842730527510901"/>
                  <c:y val="-0.129466977980291"/>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fld id="{F40D26A7-F336-DB4C-98B0-8E19E6EE92E3}" type="CATEGORYNAME">
                      <a:rPr lang="en-US" sz="1400"/>
                      <a:pPr>
                        <a:defRPr sz="1100" b="1">
                          <a:solidFill>
                            <a:schemeClr val="bg1"/>
                          </a:solidFill>
                          <a:latin typeface="Calibri" panose="020F0502020204030204" pitchFamily="34" charset="0"/>
                        </a:defRPr>
                      </a:pPr>
                      <a:t>[CATEGORY NAME]</a:t>
                    </a:fld>
                    <a:r>
                      <a:rPr lang="en-US" baseline="0" dirty="0"/>
                      <a:t>
</a:t>
                    </a:r>
                    <a:fld id="{DB859D99-EFF3-5F48-B235-6485A244AD59}" type="PERCENTAGE">
                      <a:rPr lang="en-US" sz="2400" baseline="0"/>
                      <a:pPr>
                        <a:defRPr sz="11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2222222222222"/>
                      <c:h val="0.26733048993875802"/>
                    </c:manualLayout>
                  </c15:layout>
                  <c15:dlblFieldTable/>
                  <c15:showDataLabelsRange val="0"/>
                </c:ext>
                <c:ext xmlns:c16="http://schemas.microsoft.com/office/drawing/2014/chart" uri="{C3380CC4-5D6E-409C-BE32-E72D297353CC}">
                  <c16:uniqueId val="{00000003-192B-4240-A6B5-9D0C61E3BC7A}"/>
                </c:ext>
              </c:extLst>
            </c:dLbl>
            <c:dLbl>
              <c:idx val="2"/>
              <c:layout>
                <c:manualLayout>
                  <c:x val="5.2964331341718698E-2"/>
                  <c:y val="0.19205231164658901"/>
                </c:manualLayout>
              </c:layout>
              <c:tx>
                <c:rich>
                  <a:bodyPr rot="0" spcFirstLastPara="1" vertOverflow="ellipsis" vert="horz" wrap="square" lIns="38100" tIns="19050" rIns="38100" bIns="19050" anchor="ctr" anchorCtr="0">
                    <a:noAutofit/>
                  </a:bodyPr>
                  <a:lstStyle/>
                  <a:p>
                    <a:pPr algn="r">
                      <a:defRPr sz="1100" b="1" i="0" u="none" strike="noStrike" kern="1200" baseline="0">
                        <a:solidFill>
                          <a:schemeClr val="bg1"/>
                        </a:solidFill>
                        <a:latin typeface="Calibri" panose="020F0502020204030204" pitchFamily="34" charset="0"/>
                        <a:ea typeface="+mn-ea"/>
                        <a:cs typeface="+mn-cs"/>
                      </a:defRPr>
                    </a:pPr>
                    <a:fld id="{274AF08B-87B2-554D-9052-CB1FB95BC765}" type="CATEGORYNAME">
                      <a:rPr lang="en-US" sz="1400"/>
                      <a:pPr algn="r">
                        <a:defRPr sz="1100" b="1">
                          <a:solidFill>
                            <a:schemeClr val="bg1"/>
                          </a:solidFill>
                          <a:latin typeface="Calibri" panose="020F0502020204030204" pitchFamily="34" charset="0"/>
                        </a:defRPr>
                      </a:pPr>
                      <a:t>[CATEGORY NAME]</a:t>
                    </a:fld>
                    <a:r>
                      <a:rPr lang="en-US" baseline="0" dirty="0"/>
                      <a:t>
</a:t>
                    </a:r>
                    <a:fld id="{EAEDE8EA-F9A0-3A4F-9BC9-B5FF9DD2EDC6}" type="PERCENTAGE">
                      <a:rPr lang="en-US" sz="2400" baseline="0"/>
                      <a:pPr algn="r">
                        <a:defRPr sz="11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r">
                    <a:defRPr sz="11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152464831100301"/>
                      <c:h val="0.26666659734901599"/>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Sheet1!$A$216:$A$218</c:f>
              <c:strCache>
                <c:ptCount val="3"/>
                <c:pt idx="0">
                  <c:v>Outsourced to a specialist</c:v>
                </c:pt>
                <c:pt idx="1">
                  <c:v>Combination of outsourced and in-house resources</c:v>
                </c:pt>
                <c:pt idx="2">
                  <c:v>In-house resources only</c:v>
                </c:pt>
              </c:strCache>
            </c:strRef>
          </c:cat>
          <c:val>
            <c:numRef>
              <c:f>Sheet1!$B$216:$B$218</c:f>
              <c:numCache>
                <c:formatCode>0%</c:formatCode>
                <c:ptCount val="3"/>
                <c:pt idx="0">
                  <c:v>0.22</c:v>
                </c:pt>
                <c:pt idx="1">
                  <c:v>0.7</c:v>
                </c:pt>
                <c:pt idx="2">
                  <c:v>0.08</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0.06688</cdr:x>
      <cdr:y>0.85772</cdr:y>
    </cdr:from>
    <cdr:to>
      <cdr:x>0.22164</cdr:x>
      <cdr:y>1</cdr:y>
    </cdr:to>
    <cdr:sp macro="" textlink="">
      <cdr:nvSpPr>
        <cdr:cNvPr id="2" name="TextBox 1"/>
        <cdr:cNvSpPr txBox="1"/>
      </cdr:nvSpPr>
      <cdr:spPr>
        <a:xfrm xmlns:a="http://schemas.openxmlformats.org/drawingml/2006/main">
          <a:off x="508946" y="4105180"/>
          <a:ext cx="1177737" cy="680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0.3151</cdr:x>
      <cdr:y>0.85873</cdr:y>
    </cdr:from>
    <cdr:to>
      <cdr:x>0.46997</cdr:x>
      <cdr:y>1</cdr:y>
    </cdr:to>
    <cdr:sp macro="" textlink="">
      <cdr:nvSpPr>
        <cdr:cNvPr id="3" name="TextBox 2"/>
        <cdr:cNvSpPr txBox="1"/>
      </cdr:nvSpPr>
      <cdr:spPr>
        <a:xfrm xmlns:a="http://schemas.openxmlformats.org/drawingml/2006/main">
          <a:off x="2397883" y="4109982"/>
          <a:ext cx="1178560" cy="676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0.29908</cdr:x>
      <cdr:y>0.85873</cdr:y>
    </cdr:from>
    <cdr:to>
      <cdr:x>0.46329</cdr:x>
      <cdr:y>0.98084</cdr:y>
    </cdr:to>
    <cdr:sp macro="" textlink="">
      <cdr:nvSpPr>
        <cdr:cNvPr id="4" name="TextBox 3"/>
        <cdr:cNvSpPr txBox="1"/>
      </cdr:nvSpPr>
      <cdr:spPr>
        <a:xfrm xmlns:a="http://schemas.openxmlformats.org/drawingml/2006/main">
          <a:off x="2275963" y="4109982"/>
          <a:ext cx="1249680" cy="584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F59D-9797-4C62-9842-261AF77E1036}"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A3CA-2E53-4E59-ACC5-AF58248230AD}" type="slidenum">
              <a:rPr lang="en-US" smtClean="0"/>
              <a:t>‹#›</a:t>
            </a:fld>
            <a:endParaRPr lang="en-US"/>
          </a:p>
        </p:txBody>
      </p:sp>
    </p:spTree>
    <p:extLst>
      <p:ext uri="{BB962C8B-B14F-4D97-AF65-F5344CB8AC3E}">
        <p14:creationId xmlns:p14="http://schemas.microsoft.com/office/powerpoint/2010/main" val="328901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2374E-4FE5-4D74-BCC8-EDF72785601A}" type="datetime1">
              <a:rPr lang="en-US" smtClean="0"/>
              <a:t>1/11/2018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004CEA-6559-B041-88F9-B38CD8F41AF7}" type="slidenum">
              <a:rPr lang="en-US" smtClean="0"/>
              <a:t>‹#›</a:t>
            </a:fld>
            <a:endParaRPr lang="en-US"/>
          </a:p>
        </p:txBody>
      </p:sp>
    </p:spTree>
    <p:extLst>
      <p:ext uri="{BB962C8B-B14F-4D97-AF65-F5344CB8AC3E}">
        <p14:creationId xmlns:p14="http://schemas.microsoft.com/office/powerpoint/2010/main" val="4266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5FE466-2F4D-4C67-A11C-ECCBB54316B2}" type="datetime1">
              <a:rPr lang="en-US" smtClean="0"/>
              <a:t>1/11/2018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6979A5-8660-5840-AEE5-184B4DE4F3AF}" type="slidenum">
              <a:rPr lang="en-US" smtClean="0"/>
              <a:t>‹#›</a:t>
            </a:fld>
            <a:endParaRPr lang="en-US"/>
          </a:p>
        </p:txBody>
      </p:sp>
    </p:spTree>
    <p:extLst>
      <p:ext uri="{BB962C8B-B14F-4D97-AF65-F5344CB8AC3E}">
        <p14:creationId xmlns:p14="http://schemas.microsoft.com/office/powerpoint/2010/main" val="515676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5054646"/>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8654976"/>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scend2.com/marketing/" TargetMode="External"/><Relationship Id="rId2" Type="http://schemas.openxmlformats.org/officeDocument/2006/relationships/hyperlink" Target="http://instyprints.com/"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1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7DAA57F-EF1F-46EB-B627-3F12AB77A859}"/>
              </a:ext>
            </a:extLst>
          </p:cNvPr>
          <p:cNvGraphicFramePr>
            <a:graphicFrameLocks/>
          </p:cNvGraphicFramePr>
          <p:nvPr>
            <p:extLst>
              <p:ext uri="{D42A27DB-BD31-4B8C-83A1-F6EECF244321}">
                <p14:modId xmlns:p14="http://schemas.microsoft.com/office/powerpoint/2010/main" val="838439667"/>
              </p:ext>
            </p:extLst>
          </p:nvPr>
        </p:nvGraphicFramePr>
        <p:xfrm>
          <a:off x="4518657" y="1539596"/>
          <a:ext cx="7611890" cy="47873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39359"/>
            <a:ext cx="6498317"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How Tactical Effectiveness is Changing</a:t>
            </a:r>
          </a:p>
        </p:txBody>
      </p:sp>
      <p:sp>
        <p:nvSpPr>
          <p:cNvPr id="5" name="Content Placeholder 6"/>
          <p:cNvSpPr txBox="1">
            <a:spLocks/>
          </p:cNvSpPr>
          <p:nvPr/>
        </p:nvSpPr>
        <p:spPr>
          <a:xfrm>
            <a:off x="1157250" y="1543636"/>
            <a:ext cx="3383909"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The effectiveness of digital marketing tactics is changing in a very promising way for a total of 94% of SMBs, with 41% describing the increase in tactical effectiveness as significant.</a:t>
            </a:r>
          </a:p>
        </p:txBody>
      </p:sp>
      <p:cxnSp>
        <p:nvCxnSpPr>
          <p:cNvPr id="11" name="Straight Connector 10"/>
          <p:cNvCxnSpPr/>
          <p:nvPr/>
        </p:nvCxnSpPr>
        <p:spPr>
          <a:xfrm>
            <a:off x="4671313"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8448" y="6359108"/>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10</a:t>
            </a:r>
          </a:p>
        </p:txBody>
      </p:sp>
    </p:spTree>
    <p:extLst>
      <p:ext uri="{BB962C8B-B14F-4D97-AF65-F5344CB8AC3E}">
        <p14:creationId xmlns:p14="http://schemas.microsoft.com/office/powerpoint/2010/main" val="170159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77877CC-D004-45A6-96CE-B3032F70526F}"/>
              </a:ext>
            </a:extLst>
          </p:cNvPr>
          <p:cNvGraphicFramePr>
            <a:graphicFrameLocks/>
          </p:cNvGraphicFramePr>
          <p:nvPr>
            <p:extLst>
              <p:ext uri="{D42A27DB-BD31-4B8C-83A1-F6EECF244321}">
                <p14:modId xmlns:p14="http://schemas.microsoft.com/office/powerpoint/2010/main" val="1974275796"/>
              </p:ext>
            </p:extLst>
          </p:nvPr>
        </p:nvGraphicFramePr>
        <p:xfrm>
          <a:off x="3888928" y="1140709"/>
          <a:ext cx="8303071" cy="522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91911"/>
            <a:ext cx="4690002" cy="523220"/>
          </a:xfrm>
          <a:prstGeom prst="rect">
            <a:avLst/>
          </a:prstGeom>
        </p:spPr>
        <p:txBody>
          <a:bodyPr wrap="none">
            <a:spAutoFit/>
          </a:bodyPr>
          <a:lstStyle/>
          <a:p>
            <a:r>
              <a:rPr lang="en-US" sz="2800" b="1" dirty="0">
                <a:solidFill>
                  <a:schemeClr val="bg1"/>
                </a:solidFill>
                <a:latin typeface="Arial Narrow" charset="0"/>
                <a:ea typeface="Arial Narrow" charset="0"/>
                <a:cs typeface="Arial Narrow" charset="0"/>
              </a:rPr>
              <a:t>Most Difficult Tactics to Execute</a:t>
            </a:r>
          </a:p>
        </p:txBody>
      </p:sp>
      <p:sp>
        <p:nvSpPr>
          <p:cNvPr id="7" name="Content Placeholder 6"/>
          <p:cNvSpPr txBox="1">
            <a:spLocks/>
          </p:cNvSpPr>
          <p:nvPr/>
        </p:nvSpPr>
        <p:spPr>
          <a:xfrm>
            <a:off x="1157250" y="1543636"/>
            <a:ext cx="3384817"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Two very technical tactics – data management and marketing technology – stand out as difficult to execute. This is primarily due to the fact that the skills, capabilities and resources required to execute these technical tactics are not always available in-house.</a:t>
            </a:r>
          </a:p>
          <a:p>
            <a:pPr marL="0" indent="0">
              <a:lnSpc>
                <a:spcPct val="110000"/>
              </a:lnSpc>
              <a:buNone/>
            </a:pPr>
            <a:r>
              <a:rPr lang="en-US" sz="1800" b="1" dirty="0">
                <a:solidFill>
                  <a:schemeClr val="bg1"/>
                </a:solidFill>
                <a:latin typeface="Arial Narrow" charset="0"/>
                <a:ea typeface="Arial Narrow" charset="0"/>
                <a:cs typeface="Arial Narrow" charset="0"/>
              </a:rPr>
              <a:t>Most Difficult Tactics to Execute</a:t>
            </a:r>
          </a:p>
        </p:txBody>
      </p:sp>
      <p:cxnSp>
        <p:nvCxnSpPr>
          <p:cNvPr id="14" name="Straight Connector 13"/>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03414" y="6388243"/>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11</a:t>
            </a:r>
          </a:p>
        </p:txBody>
      </p:sp>
    </p:spTree>
    <p:extLst>
      <p:ext uri="{BB962C8B-B14F-4D97-AF65-F5344CB8AC3E}">
        <p14:creationId xmlns:p14="http://schemas.microsoft.com/office/powerpoint/2010/main" val="207791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67A00CD-9939-465B-AE28-74707CAD4BD4}"/>
              </a:ext>
            </a:extLst>
          </p:cNvPr>
          <p:cNvGraphicFramePr>
            <a:graphicFrameLocks/>
          </p:cNvGraphicFramePr>
          <p:nvPr>
            <p:extLst>
              <p:ext uri="{D42A27DB-BD31-4B8C-83A1-F6EECF244321}">
                <p14:modId xmlns:p14="http://schemas.microsoft.com/office/powerpoint/2010/main" val="330666655"/>
              </p:ext>
            </p:extLst>
          </p:nvPr>
        </p:nvGraphicFramePr>
        <p:xfrm>
          <a:off x="4168953" y="1290482"/>
          <a:ext cx="8009749" cy="503757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60379"/>
            <a:ext cx="5132431" cy="523220"/>
          </a:xfrm>
          <a:prstGeom prst="rect">
            <a:avLst/>
          </a:prstGeom>
        </p:spPr>
        <p:txBody>
          <a:bodyPr wrap="none">
            <a:spAutoFit/>
          </a:bodyPr>
          <a:lstStyle/>
          <a:p>
            <a:r>
              <a:rPr lang="en-US" sz="2800" b="1" dirty="0">
                <a:solidFill>
                  <a:schemeClr val="bg1"/>
                </a:solidFill>
                <a:latin typeface="Arial Narrow" charset="0"/>
                <a:ea typeface="Arial Narrow" charset="0"/>
                <a:cs typeface="Arial Narrow" charset="0"/>
              </a:rPr>
              <a:t>Resources Used to Execute Tactics</a:t>
            </a:r>
          </a:p>
        </p:txBody>
      </p:sp>
      <p:sp>
        <p:nvSpPr>
          <p:cNvPr id="6"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92% of SMBs in total say they outsource all or part of the execution of digital marketing tactics to specialists. However, more than two-thirds (70%) consider a collaboration between outsourced and in-house resources the most effective way to execute digital marketing tactics.</a:t>
            </a:r>
          </a:p>
        </p:txBody>
      </p:sp>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15557" y="6388243"/>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12</a:t>
            </a:r>
          </a:p>
        </p:txBody>
      </p:sp>
    </p:spTree>
    <p:extLst>
      <p:ext uri="{BB962C8B-B14F-4D97-AF65-F5344CB8AC3E}">
        <p14:creationId xmlns:p14="http://schemas.microsoft.com/office/powerpoint/2010/main" val="79636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2D2566E-1153-40C3-9FA7-4BD081C8ED9A}"/>
              </a:ext>
            </a:extLst>
          </p:cNvPr>
          <p:cNvGraphicFramePr>
            <a:graphicFrameLocks/>
          </p:cNvGraphicFramePr>
          <p:nvPr>
            <p:extLst>
              <p:ext uri="{D42A27DB-BD31-4B8C-83A1-F6EECF244321}">
                <p14:modId xmlns:p14="http://schemas.microsoft.com/office/powerpoint/2010/main" val="1304455954"/>
              </p:ext>
            </p:extLst>
          </p:nvPr>
        </p:nvGraphicFramePr>
        <p:xfrm>
          <a:off x="3584315" y="696344"/>
          <a:ext cx="9188855" cy="577915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60379"/>
            <a:ext cx="6085320" cy="523220"/>
          </a:xfrm>
          <a:prstGeom prst="rect">
            <a:avLst/>
          </a:prstGeom>
        </p:spPr>
        <p:txBody>
          <a:bodyPr wrap="none">
            <a:spAutoFit/>
          </a:bodyPr>
          <a:lstStyle/>
          <a:p>
            <a:r>
              <a:rPr lang="en-US" sz="2800" b="1" dirty="0">
                <a:solidFill>
                  <a:schemeClr val="bg1"/>
                </a:solidFill>
                <a:latin typeface="Arial Narrow" charset="0"/>
                <a:ea typeface="Arial Narrow" charset="0"/>
                <a:cs typeface="Arial Narrow" charset="0"/>
              </a:rPr>
              <a:t>How Effectiveness and Difficulty Compare</a:t>
            </a:r>
          </a:p>
        </p:txBody>
      </p:sp>
      <p:sp>
        <p:nvSpPr>
          <p:cNvPr id="6"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Tactics that are much more effective than difficult to execute, such as social media marketing, are more likely to be part of a digital marketing plan than a tactic that is considered less effective than difficult to execute, such as data management. This is an example of how difficulty can negatively impact perceived effectiveness.</a:t>
            </a:r>
          </a:p>
        </p:txBody>
      </p:sp>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8687" y="6410365"/>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13</a:t>
            </a:r>
          </a:p>
        </p:txBody>
      </p:sp>
    </p:spTree>
    <p:extLst>
      <p:ext uri="{BB962C8B-B14F-4D97-AF65-F5344CB8AC3E}">
        <p14:creationId xmlns:p14="http://schemas.microsoft.com/office/powerpoint/2010/main" val="196021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4825360"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About the Research Partners</a:t>
            </a:r>
          </a:p>
        </p:txBody>
      </p:sp>
      <p:sp>
        <p:nvSpPr>
          <p:cNvPr id="5" name="Rectangle 4"/>
          <p:cNvSpPr/>
          <p:nvPr/>
        </p:nvSpPr>
        <p:spPr>
          <a:xfrm>
            <a:off x="1435441" y="2053632"/>
            <a:ext cx="4953484" cy="2861040"/>
          </a:xfrm>
          <a:prstGeom prst="rect">
            <a:avLst/>
          </a:prstGeom>
        </p:spPr>
        <p:txBody>
          <a:bodyPr wrap="square">
            <a:spAutoFit/>
          </a:bodyPr>
          <a:lstStyle/>
          <a:p>
            <a:pPr>
              <a:lnSpc>
                <a:spcPct val="110000"/>
              </a:lnSpc>
              <a:spcAft>
                <a:spcPts val="800"/>
              </a:spcAft>
            </a:pPr>
            <a:r>
              <a:rPr lang="en-US" sz="1600" dirty="0" err="1"/>
              <a:t>Insty</a:t>
            </a:r>
            <a:r>
              <a:rPr lang="en-US" sz="1600" dirty="0"/>
              <a:t>-Prints is your local, one-stop resource for high-quality print and business communications solutions with fresh ideas to help you connect. We pioneered fast-turnaround printing, and today we offer you an array of capabilities including multi-channel marketing campaigns, direct mail marketing, promotional items, graphic design, web marketing, signs, banners and much more.</a:t>
            </a:r>
          </a:p>
          <a:p>
            <a:pPr>
              <a:lnSpc>
                <a:spcPct val="110000"/>
              </a:lnSpc>
            </a:pPr>
            <a:r>
              <a:rPr lang="en-US" sz="1600" dirty="0">
                <a:solidFill>
                  <a:srgbClr val="3B3B3C"/>
                </a:solidFill>
                <a:latin typeface="Calibri" charset="0"/>
                <a:ea typeface="Calibri" charset="0"/>
                <a:cs typeface="Calibri" charset="0"/>
              </a:rPr>
              <a:t>Learn more at </a:t>
            </a:r>
            <a:r>
              <a:rPr lang="en-US" sz="1600" dirty="0">
                <a:solidFill>
                  <a:srgbClr val="3B3B3C"/>
                </a:solidFill>
                <a:latin typeface="Calibri" charset="0"/>
                <a:ea typeface="Calibri" charset="0"/>
                <a:cs typeface="Calibri" charset="0"/>
                <a:hlinkClick r:id="rId2"/>
              </a:rPr>
              <a:t>instyprints.com  </a:t>
            </a:r>
            <a:endParaRPr lang="en-US" sz="1600" dirty="0">
              <a:solidFill>
                <a:srgbClr val="3B3B3C"/>
              </a:solidFill>
              <a:latin typeface="Calibri" charset="0"/>
              <a:ea typeface="Calibri" charset="0"/>
              <a:cs typeface="Calibri" charset="0"/>
            </a:endParaRPr>
          </a:p>
          <a:p>
            <a:pPr>
              <a:lnSpc>
                <a:spcPct val="110000"/>
              </a:lnSpc>
            </a:pPr>
            <a:endParaRPr lang="en-US" sz="1000" dirty="0"/>
          </a:p>
          <a:p>
            <a:pPr>
              <a:lnSpc>
                <a:spcPct val="110000"/>
              </a:lnSpc>
            </a:pPr>
            <a:endParaRPr lang="en-US" sz="1000" dirty="0"/>
          </a:p>
          <a:p>
            <a:pPr>
              <a:lnSpc>
                <a:spcPct val="110000"/>
              </a:lnSpc>
            </a:pPr>
            <a:r>
              <a:rPr lang="en-US" sz="1000" dirty="0" err="1"/>
              <a:t>Insty</a:t>
            </a:r>
            <a:r>
              <a:rPr lang="en-US" sz="1000" dirty="0"/>
              <a:t>-Prints is independently owned and operated. </a:t>
            </a:r>
            <a:endParaRPr lang="en-US" sz="1000" dirty="0">
              <a:latin typeface="Calibri" charset="0"/>
              <a:ea typeface="Calibri" charset="0"/>
              <a:cs typeface="Calibri" charset="0"/>
            </a:endParaRPr>
          </a:p>
        </p:txBody>
      </p:sp>
      <p:sp>
        <p:nvSpPr>
          <p:cNvPr id="6" name="Rectangle 5"/>
          <p:cNvSpPr/>
          <p:nvPr/>
        </p:nvSpPr>
        <p:spPr>
          <a:xfrm>
            <a:off x="6936612" y="2053632"/>
            <a:ext cx="4713082" cy="2480679"/>
          </a:xfrm>
          <a:prstGeom prst="rect">
            <a:avLst/>
          </a:prstGeom>
        </p:spPr>
        <p:txBody>
          <a:bodyPr wrap="square">
            <a:spAutoFit/>
          </a:bodyPr>
          <a:lstStyle/>
          <a:p>
            <a:pPr>
              <a:lnSpc>
                <a:spcPct val="110000"/>
              </a:lnSpc>
            </a:pPr>
            <a:r>
              <a:rPr lang="en-US" sz="1600" dirty="0">
                <a:latin typeface="Calibri" charset="0"/>
                <a:ea typeface="Calibri" charset="0"/>
                <a:cs typeface="Calibri" charset="0"/>
              </a:rPr>
              <a:t>Marketing technology companies and digital marketing agencies partner with Ascend2 to reliably generate demand and supplement content for their firms. Our Research Partner Programs are transparent – spotlighting your brand and the interests of your market. If marketing professionals are your ideal prospects, we can help you find more of them. </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Learn more about </a:t>
            </a:r>
            <a:r>
              <a:rPr lang="en-US" sz="1600" dirty="0">
                <a:latin typeface="Calibri" charset="0"/>
                <a:ea typeface="Calibri" charset="0"/>
                <a:cs typeface="Calibri" charset="0"/>
                <a:hlinkClick r:id="rId3"/>
              </a:rPr>
              <a:t>Ascend2</a:t>
            </a:r>
            <a:endParaRPr lang="en-US" sz="1600" dirty="0">
              <a:latin typeface="Calibri" charset="0"/>
              <a:ea typeface="Calibri" charset="0"/>
              <a:cs typeface="Calibri" charset="0"/>
            </a:endParaRPr>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56" y="1496684"/>
            <a:ext cx="1220822" cy="395333"/>
          </a:xfrm>
          <a:prstGeom prst="rect">
            <a:avLst/>
          </a:prstGeom>
        </p:spPr>
      </p:pic>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14</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827" y="1379555"/>
            <a:ext cx="2420983" cy="544739"/>
          </a:xfrm>
          <a:prstGeom prst="rect">
            <a:avLst/>
          </a:prstGeom>
        </p:spPr>
      </p:pic>
    </p:spTree>
    <p:extLst>
      <p:ext uri="{BB962C8B-B14F-4D97-AF65-F5344CB8AC3E}">
        <p14:creationId xmlns:p14="http://schemas.microsoft.com/office/powerpoint/2010/main" val="195802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068" y="1620631"/>
            <a:ext cx="4255335" cy="5244514"/>
          </a:xfrm>
          <a:prstGeom prst="rect">
            <a:avLst/>
          </a:prstGeom>
        </p:spPr>
      </p:pic>
      <p:sp>
        <p:nvSpPr>
          <p:cNvPr id="8" name="Rectangle 7"/>
          <p:cNvSpPr/>
          <p:nvPr/>
        </p:nvSpPr>
        <p:spPr>
          <a:xfrm>
            <a:off x="7889358" y="680484"/>
            <a:ext cx="34236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6548" y="218811"/>
            <a:ext cx="3089051" cy="584775"/>
          </a:xfrm>
          <a:prstGeom prst="rect">
            <a:avLst/>
          </a:prstGeom>
        </p:spPr>
        <p:txBody>
          <a:bodyPr wrap="none">
            <a:spAutoFit/>
          </a:bodyPr>
          <a:lstStyle/>
          <a:p>
            <a:r>
              <a:rPr lang="en-US" sz="3200" b="1" dirty="0">
                <a:solidFill>
                  <a:schemeClr val="bg1"/>
                </a:solidFill>
                <a:latin typeface="Arial Narrow" charset="0"/>
              </a:rPr>
              <a:t>Table of Contents</a:t>
            </a:r>
            <a:endParaRPr lang="en-US" sz="3600" b="1" dirty="0">
              <a:solidFill>
                <a:schemeClr val="bg1"/>
              </a:solidFill>
              <a:latin typeface="Arial Narrow" charset="0"/>
            </a:endParaRPr>
          </a:p>
        </p:txBody>
      </p:sp>
      <p:sp>
        <p:nvSpPr>
          <p:cNvPr id="5" name="Rectangle 4"/>
          <p:cNvSpPr/>
          <p:nvPr/>
        </p:nvSpPr>
        <p:spPr>
          <a:xfrm>
            <a:off x="1655135" y="1508465"/>
            <a:ext cx="6096000" cy="5450851"/>
          </a:xfrm>
          <a:prstGeom prst="rect">
            <a:avLst/>
          </a:prstGeom>
        </p:spPr>
        <p:txBody>
          <a:bodyPr>
            <a:spAutoFit/>
          </a:bodyPr>
          <a:lstStyle/>
          <a:p>
            <a:pPr marL="342900" indent="-342900">
              <a:lnSpc>
                <a:spcPct val="150000"/>
              </a:lnSpc>
              <a:buFont typeface="+mj-lt"/>
              <a:buAutoNum type="arabicPeriod" startAt="3"/>
            </a:pPr>
            <a:r>
              <a:rPr lang="en-US" dirty="0"/>
              <a:t>2018 Digital Marketing Plans for the SMB</a:t>
            </a:r>
          </a:p>
          <a:p>
            <a:pPr marL="342900" indent="-342900">
              <a:lnSpc>
                <a:spcPct val="150000"/>
              </a:lnSpc>
              <a:buFont typeface="+mj-lt"/>
              <a:buAutoNum type="arabicPeriod" startAt="3"/>
            </a:pPr>
            <a:r>
              <a:rPr lang="en-US" dirty="0"/>
              <a:t>Most Important Strategic Objectives</a:t>
            </a:r>
          </a:p>
          <a:p>
            <a:pPr marL="342900" indent="-342900">
              <a:lnSpc>
                <a:spcPct val="150000"/>
              </a:lnSpc>
              <a:buFont typeface="+mj-lt"/>
              <a:buAutoNum type="arabicPeriod" startAt="3"/>
            </a:pPr>
            <a:r>
              <a:rPr lang="en-US" dirty="0"/>
              <a:t>Success Achieving Objectives</a:t>
            </a:r>
          </a:p>
          <a:p>
            <a:pPr marL="342900" indent="-342900">
              <a:lnSpc>
                <a:spcPct val="150000"/>
              </a:lnSpc>
              <a:buFont typeface="+mj-lt"/>
              <a:buAutoNum type="arabicPeriod" startAt="3"/>
            </a:pPr>
            <a:r>
              <a:rPr lang="en-US" dirty="0"/>
              <a:t>Critical Challenges to Success</a:t>
            </a:r>
          </a:p>
          <a:p>
            <a:pPr marL="342900" indent="-342900">
              <a:lnSpc>
                <a:spcPct val="150000"/>
              </a:lnSpc>
              <a:buFont typeface="+mj-lt"/>
              <a:buAutoNum type="arabicPeriod" startAt="3"/>
            </a:pPr>
            <a:r>
              <a:rPr lang="en-US" dirty="0"/>
              <a:t>How Objectives and Challenges Compare</a:t>
            </a:r>
          </a:p>
          <a:p>
            <a:pPr marL="342900" indent="-342900">
              <a:lnSpc>
                <a:spcPct val="150000"/>
              </a:lnSpc>
              <a:buFont typeface="+mj-lt"/>
              <a:buAutoNum type="arabicPeriod" startAt="3"/>
            </a:pPr>
            <a:r>
              <a:rPr lang="en-US" dirty="0"/>
              <a:t>Budget Trends for the Year Ahead</a:t>
            </a:r>
          </a:p>
          <a:p>
            <a:pPr marL="342900" indent="-342900">
              <a:lnSpc>
                <a:spcPct val="150000"/>
              </a:lnSpc>
              <a:buFont typeface="+mj-lt"/>
              <a:buAutoNum type="arabicPeriod" startAt="3"/>
            </a:pPr>
            <a:r>
              <a:rPr lang="en-US" dirty="0"/>
              <a:t>Most Effective Tactics</a:t>
            </a:r>
          </a:p>
          <a:p>
            <a:pPr marL="342900" indent="-342900">
              <a:lnSpc>
                <a:spcPct val="150000"/>
              </a:lnSpc>
              <a:buFont typeface="+mj-lt"/>
              <a:buAutoNum type="arabicPeriod" startAt="3"/>
            </a:pPr>
            <a:r>
              <a:rPr lang="en-US" dirty="0"/>
              <a:t>How Tactical Effectiveness is Changing</a:t>
            </a:r>
          </a:p>
          <a:p>
            <a:pPr marL="342900" indent="-342900">
              <a:lnSpc>
                <a:spcPct val="150000"/>
              </a:lnSpc>
              <a:buFont typeface="+mj-lt"/>
              <a:buAutoNum type="arabicPeriod" startAt="3"/>
            </a:pPr>
            <a:r>
              <a:rPr lang="en-US" dirty="0"/>
              <a:t>Most Difficult Tactics to Execute</a:t>
            </a:r>
          </a:p>
          <a:p>
            <a:pPr marL="342900" indent="-342900">
              <a:lnSpc>
                <a:spcPct val="150000"/>
              </a:lnSpc>
              <a:buFont typeface="+mj-lt"/>
              <a:buAutoNum type="arabicPeriod" startAt="3"/>
            </a:pPr>
            <a:r>
              <a:rPr lang="en-US" dirty="0"/>
              <a:t>Resources Used to Execute Tactics</a:t>
            </a:r>
          </a:p>
          <a:p>
            <a:pPr marL="342900" indent="-342900">
              <a:lnSpc>
                <a:spcPct val="150000"/>
              </a:lnSpc>
              <a:buFont typeface="+mj-lt"/>
              <a:buAutoNum type="arabicPeriod" startAt="3"/>
            </a:pPr>
            <a:r>
              <a:rPr lang="en-US" dirty="0"/>
              <a:t>How Effectiveness and Difficulty Compare</a:t>
            </a:r>
          </a:p>
          <a:p>
            <a:pPr marL="342900" indent="-342900">
              <a:lnSpc>
                <a:spcPct val="150000"/>
              </a:lnSpc>
              <a:buFont typeface="+mj-lt"/>
              <a:buAutoNum type="arabicPeriod" startAt="3"/>
            </a:pPr>
            <a:r>
              <a:rPr lang="en-US" dirty="0"/>
              <a:t>About the Research Partners</a:t>
            </a:r>
          </a:p>
          <a:p>
            <a:pPr>
              <a:lnSpc>
                <a:spcPct val="150000"/>
              </a:lnSpc>
            </a:pPr>
            <a:endParaRPr lang="en-US" dirty="0"/>
          </a:p>
        </p:txBody>
      </p:sp>
      <p:sp>
        <p:nvSpPr>
          <p:cNvPr id="7" name="Rectangle 6"/>
          <p:cNvSpPr/>
          <p:nvPr/>
        </p:nvSpPr>
        <p:spPr>
          <a:xfrm>
            <a:off x="8325293" y="1528372"/>
            <a:ext cx="2551814" cy="4031873"/>
          </a:xfrm>
          <a:prstGeom prst="rect">
            <a:avLst/>
          </a:prstGeom>
        </p:spPr>
        <p:txBody>
          <a:bodyPr wrap="square">
            <a:spAutoFit/>
          </a:bodyPr>
          <a:lstStyle/>
          <a:p>
            <a:r>
              <a:rPr lang="en-US" sz="2400" b="1" cap="all" dirty="0">
                <a:solidFill>
                  <a:schemeClr val="bg1"/>
                </a:solidFill>
                <a:latin typeface="+mn-lt"/>
              </a:rPr>
              <a:t>Methodology</a:t>
            </a:r>
          </a:p>
          <a:p>
            <a:endParaRPr lang="en-US" sz="2400" cap="all" dirty="0">
              <a:solidFill>
                <a:schemeClr val="bg1"/>
              </a:solidFill>
              <a:latin typeface="+mn-lt"/>
            </a:endParaRPr>
          </a:p>
          <a:p>
            <a:r>
              <a:rPr lang="en-US" sz="1600" dirty="0">
                <a:solidFill>
                  <a:schemeClr val="bg1"/>
                </a:solidFill>
              </a:rPr>
              <a:t>Ascend2 benchmarks the performance of popular digital marketing strategies and tactics using a standardized questionnaire and a proprietary 3-Minute Survey format. </a:t>
            </a:r>
          </a:p>
          <a:p>
            <a:endParaRPr lang="en-US" sz="1600" dirty="0">
              <a:solidFill>
                <a:schemeClr val="bg1"/>
              </a:solidFill>
            </a:endParaRPr>
          </a:p>
          <a:p>
            <a:r>
              <a:rPr lang="en-US" sz="1600" dirty="0">
                <a:solidFill>
                  <a:schemeClr val="bg1"/>
                </a:solidFill>
              </a:rPr>
              <a:t>This survey was fielded to </a:t>
            </a:r>
            <a:br>
              <a:rPr lang="en-US" sz="1600" dirty="0">
                <a:solidFill>
                  <a:schemeClr val="bg1"/>
                </a:solidFill>
              </a:rPr>
            </a:br>
            <a:r>
              <a:rPr lang="en-US" sz="1600" dirty="0">
                <a:solidFill>
                  <a:schemeClr val="bg1"/>
                </a:solidFill>
              </a:rPr>
              <a:t>a panel of research subscribers and marketing influencers by Ascend2 and </a:t>
            </a:r>
            <a:r>
              <a:rPr lang="en-US" sz="1600" dirty="0" err="1">
                <a:solidFill>
                  <a:schemeClr val="bg1"/>
                </a:solidFill>
              </a:rPr>
              <a:t>Insty</a:t>
            </a:r>
            <a:r>
              <a:rPr lang="en-US" sz="1600" dirty="0">
                <a:solidFill>
                  <a:schemeClr val="bg1"/>
                </a:solidFill>
              </a:rPr>
              <a:t>-Prints.</a:t>
            </a:r>
          </a:p>
        </p:txBody>
      </p:sp>
    </p:spTree>
    <p:extLst>
      <p:ext uri="{BB962C8B-B14F-4D97-AF65-F5344CB8AC3E}">
        <p14:creationId xmlns:p14="http://schemas.microsoft.com/office/powerpoint/2010/main" val="135655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892" y="1613486"/>
            <a:ext cx="4255335" cy="5244514"/>
          </a:xfrm>
          <a:prstGeom prst="rect">
            <a:avLst/>
          </a:prstGeom>
        </p:spPr>
      </p:pic>
      <p:sp>
        <p:nvSpPr>
          <p:cNvPr id="4" name="Rectangle 3"/>
          <p:cNvSpPr/>
          <p:nvPr/>
        </p:nvSpPr>
        <p:spPr>
          <a:xfrm>
            <a:off x="1197934" y="1293607"/>
            <a:ext cx="6485139" cy="5262979"/>
          </a:xfrm>
          <a:prstGeom prst="rect">
            <a:avLst/>
          </a:prstGeom>
        </p:spPr>
        <p:txBody>
          <a:bodyPr wrap="square">
            <a:spAutoFit/>
          </a:bodyPr>
          <a:lstStyle/>
          <a:p>
            <a:r>
              <a:rPr lang="en-US" sz="1600" dirty="0">
                <a:cs typeface="Segoe UI Semilight" panose="020B0402040204020203" pitchFamily="34" charset="0"/>
              </a:rPr>
              <a:t>An effective digital marketing plan contains a series of tactics used to achieve your most important marketing objectives.  </a:t>
            </a:r>
          </a:p>
          <a:p>
            <a:endParaRPr lang="en-US" sz="1600" b="1" dirty="0">
              <a:cs typeface="Segoe UI Semilight" panose="020B0402040204020203" pitchFamily="34" charset="0"/>
            </a:endParaRPr>
          </a:p>
          <a:p>
            <a:r>
              <a:rPr lang="en-US" sz="1600" b="1" dirty="0">
                <a:cs typeface="Segoe UI Semilight" panose="020B0402040204020203" pitchFamily="34" charset="0"/>
              </a:rPr>
              <a:t>But what will an effective digital marketing plan for the small and medium-sized business (SMB) look like in 2018?  </a:t>
            </a:r>
          </a:p>
          <a:p>
            <a:endParaRPr lang="en-US" sz="1600" dirty="0">
              <a:cs typeface="Segoe UI Semilight" panose="020B0402040204020203" pitchFamily="34" charset="0"/>
            </a:endParaRPr>
          </a:p>
          <a:p>
            <a:r>
              <a:rPr lang="en-US" sz="1600" dirty="0">
                <a:cs typeface="Segoe UI Semilight" panose="020B0402040204020203" pitchFamily="34" charset="0"/>
              </a:rPr>
              <a:t>To find out, </a:t>
            </a:r>
            <a:r>
              <a:rPr lang="en-US" sz="1600" dirty="0" err="1">
                <a:cs typeface="Segoe UI Semilight" panose="020B0402040204020203" pitchFamily="34" charset="0"/>
              </a:rPr>
              <a:t>Insty</a:t>
            </a:r>
            <a:r>
              <a:rPr lang="en-US" sz="1600" dirty="0">
                <a:cs typeface="Segoe UI Semilight" panose="020B0402040204020203" pitchFamily="34" charset="0"/>
              </a:rPr>
              <a:t>-Prints and Ascend2 fielded the 2018 Digital Marketing Plans Survey. </a:t>
            </a:r>
          </a:p>
          <a:p>
            <a:endParaRPr lang="en-US" sz="1600" dirty="0">
              <a:cs typeface="Segoe UI Semilight" panose="020B0402040204020203" pitchFamily="34" charset="0"/>
            </a:endParaRPr>
          </a:p>
          <a:p>
            <a:r>
              <a:rPr lang="en-US" sz="1600" dirty="0">
                <a:cs typeface="Segoe UI Semilight" panose="020B0402040204020203" pitchFamily="34" charset="0"/>
              </a:rPr>
              <a:t>This edition of the study, titled the </a:t>
            </a:r>
            <a:r>
              <a:rPr lang="en-US" sz="1600" i="1" dirty="0">
                <a:cs typeface="Segoe UI Semilight" panose="020B0402040204020203" pitchFamily="34" charset="0"/>
              </a:rPr>
              <a:t>2018 Digital Marketing Plans for the Small and Medium-sized Business</a:t>
            </a:r>
            <a:r>
              <a:rPr lang="en-US" sz="1600" dirty="0">
                <a:cs typeface="Segoe UI Semilight" panose="020B0402040204020203" pitchFamily="34" charset="0"/>
              </a:rPr>
              <a:t>, exclusively represents the opinions of marketing influencers working for companies with fewer than 500 employees. We thank these busy professionals for sharing their valuable insights with us, and you.</a:t>
            </a:r>
          </a:p>
          <a:p>
            <a:endParaRPr lang="en-US" sz="1600" dirty="0">
              <a:cs typeface="Segoe UI Semilight" panose="020B0402040204020203" pitchFamily="34" charset="0"/>
            </a:endParaRPr>
          </a:p>
          <a:p>
            <a:r>
              <a:rPr lang="en-US" sz="1600" dirty="0">
                <a:cs typeface="Segoe UI Semilight" panose="020B0402040204020203" pitchFamily="34" charset="0"/>
              </a:rPr>
              <a:t>This research has been produced for your use. Put it to work in your own marketing strategy. Clip the charts and write about them in your blog or post them on social media. Please share this research credited as published.</a:t>
            </a:r>
          </a:p>
          <a:p>
            <a:endParaRPr lang="en-US" sz="1600" dirty="0">
              <a:cs typeface="Segoe UI Semilight" panose="020B0402040204020203" pitchFamily="34" charset="0"/>
            </a:endParaRPr>
          </a:p>
          <a:p>
            <a:r>
              <a:rPr lang="en-US" sz="1600" dirty="0">
                <a:cs typeface="Segoe UI Semilight" panose="020B0402040204020203" pitchFamily="34" charset="0"/>
              </a:rPr>
              <a:t>Enjoy!</a:t>
            </a:r>
          </a:p>
          <a:p>
            <a:endParaRPr lang="en-US" sz="1600" dirty="0">
              <a:latin typeface="Calibri" charset="0"/>
              <a:ea typeface="Calibri" charset="0"/>
              <a:cs typeface="Calibri" charset="0"/>
            </a:endParaRPr>
          </a:p>
        </p:txBody>
      </p:sp>
      <p:sp>
        <p:nvSpPr>
          <p:cNvPr id="6" name="Rectangle 5"/>
          <p:cNvSpPr/>
          <p:nvPr/>
        </p:nvSpPr>
        <p:spPr>
          <a:xfrm>
            <a:off x="333297" y="284307"/>
            <a:ext cx="5889754" cy="523220"/>
          </a:xfrm>
          <a:prstGeom prst="rect">
            <a:avLst/>
          </a:prstGeom>
        </p:spPr>
        <p:txBody>
          <a:bodyPr wrap="none">
            <a:spAutoFit/>
          </a:bodyPr>
          <a:lstStyle/>
          <a:p>
            <a:r>
              <a:rPr lang="en-US" sz="2800" b="1" dirty="0">
                <a:solidFill>
                  <a:schemeClr val="bg1"/>
                </a:solidFill>
                <a:latin typeface="Arial Narrow" charset="0"/>
                <a:ea typeface="Arial Narrow" charset="0"/>
                <a:cs typeface="Arial Narrow" charset="0"/>
              </a:rPr>
              <a:t>2018 Digital Marketing Plans for the SMB</a:t>
            </a:r>
          </a:p>
        </p:txBody>
      </p:sp>
      <p:sp>
        <p:nvSpPr>
          <p:cNvPr id="8" name="Rectangle 7"/>
          <p:cNvSpPr/>
          <p:nvPr/>
        </p:nvSpPr>
        <p:spPr>
          <a:xfrm>
            <a:off x="7899990" y="680484"/>
            <a:ext cx="37284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p:nvSpPr>
        <p:spPr>
          <a:xfrm>
            <a:off x="8151627" y="1413048"/>
            <a:ext cx="3891517" cy="4216539"/>
          </a:xfrm>
          <a:prstGeom prst="rect">
            <a:avLst/>
          </a:prstGeom>
        </p:spPr>
        <p:txBody>
          <a:bodyPr wrap="square">
            <a:spAutoFit/>
          </a:bodyPr>
          <a:lstStyle/>
          <a:p>
            <a:r>
              <a:rPr lang="en-US" sz="2000" b="1" i="0" dirty="0">
                <a:solidFill>
                  <a:schemeClr val="bg1"/>
                </a:solidFill>
              </a:rPr>
              <a:t>SURVEY RESPONDENTS </a:t>
            </a:r>
            <a:br>
              <a:rPr lang="en-US" dirty="0">
                <a:solidFill>
                  <a:schemeClr val="bg1"/>
                </a:solidFill>
              </a:rPr>
            </a:br>
            <a:r>
              <a:rPr lang="en-US" dirty="0">
                <a:solidFill>
                  <a:schemeClr val="bg1"/>
                </a:solidFill>
              </a:rPr>
              <a:t>N=173 SMBs</a:t>
            </a:r>
          </a:p>
          <a:p>
            <a:endParaRPr lang="en-US" sz="1600" dirty="0">
              <a:solidFill>
                <a:schemeClr val="bg1"/>
              </a:solidFill>
            </a:endParaRPr>
          </a:p>
          <a:p>
            <a:pPr>
              <a:lnSpc>
                <a:spcPct val="150000"/>
              </a:lnSpc>
            </a:pPr>
            <a:r>
              <a:rPr lang="en-US" sz="1600" b="1" i="0" dirty="0">
                <a:solidFill>
                  <a:schemeClr val="bg1"/>
                </a:solidFill>
              </a:rPr>
              <a:t>Role in the Company</a:t>
            </a:r>
            <a:br>
              <a:rPr lang="en-US" sz="1600" dirty="0">
                <a:solidFill>
                  <a:schemeClr val="bg1"/>
                </a:solidFill>
              </a:rPr>
            </a:br>
            <a:r>
              <a:rPr lang="en-US" sz="1600" dirty="0">
                <a:solidFill>
                  <a:schemeClr val="bg1"/>
                </a:solidFill>
              </a:rPr>
              <a:t>Owner / Partner / CXO	44%</a:t>
            </a:r>
            <a:br>
              <a:rPr lang="en-US" sz="1600" dirty="0">
                <a:solidFill>
                  <a:schemeClr val="bg1"/>
                </a:solidFill>
              </a:rPr>
            </a:br>
            <a:r>
              <a:rPr lang="en-US" sz="1600" dirty="0">
                <a:solidFill>
                  <a:schemeClr val="bg1"/>
                </a:solidFill>
              </a:rPr>
              <a:t>VP / Director / Manager	44%</a:t>
            </a:r>
            <a:br>
              <a:rPr lang="en-US" sz="1600" dirty="0">
                <a:solidFill>
                  <a:schemeClr val="bg1"/>
                </a:solidFill>
              </a:rPr>
            </a:br>
            <a:r>
              <a:rPr lang="en-US" sz="1600" dirty="0">
                <a:solidFill>
                  <a:schemeClr val="bg1"/>
                </a:solidFill>
              </a:rPr>
              <a:t>Non-Management Pro	12%</a:t>
            </a:r>
          </a:p>
          <a:p>
            <a:pPr>
              <a:lnSpc>
                <a:spcPct val="150000"/>
              </a:lnSpc>
            </a:pPr>
            <a:endParaRPr lang="en-US" sz="1600" dirty="0">
              <a:solidFill>
                <a:schemeClr val="bg1"/>
              </a:solidFill>
            </a:endParaRPr>
          </a:p>
          <a:p>
            <a:pPr>
              <a:lnSpc>
                <a:spcPct val="150000"/>
              </a:lnSpc>
            </a:pPr>
            <a:r>
              <a:rPr lang="en-US" sz="1600" b="1" dirty="0">
                <a:solidFill>
                  <a:schemeClr val="bg1"/>
                </a:solidFill>
              </a:rPr>
              <a:t>Primary Marketing Channel</a:t>
            </a:r>
            <a:br>
              <a:rPr lang="en-US" sz="1600" dirty="0">
                <a:solidFill>
                  <a:schemeClr val="bg1"/>
                </a:solidFill>
              </a:rPr>
            </a:br>
            <a:r>
              <a:rPr lang="en-US" sz="1600" dirty="0">
                <a:solidFill>
                  <a:schemeClr val="bg1"/>
                </a:solidFill>
              </a:rPr>
              <a:t>B2B (Business-to-Business)	41%</a:t>
            </a:r>
            <a:br>
              <a:rPr lang="en-US" sz="1600" dirty="0">
                <a:solidFill>
                  <a:schemeClr val="bg1"/>
                </a:solidFill>
              </a:rPr>
            </a:br>
            <a:r>
              <a:rPr lang="en-US" sz="1600" dirty="0">
                <a:solidFill>
                  <a:schemeClr val="bg1"/>
                </a:solidFill>
              </a:rPr>
              <a:t>B2C (Business-to-Consumer)	35%</a:t>
            </a:r>
            <a:br>
              <a:rPr lang="en-US" sz="1600" dirty="0">
                <a:solidFill>
                  <a:schemeClr val="bg1"/>
                </a:solidFill>
              </a:rPr>
            </a:br>
            <a:r>
              <a:rPr lang="en-US" sz="1600" dirty="0">
                <a:solidFill>
                  <a:schemeClr val="bg1"/>
                </a:solidFill>
              </a:rPr>
              <a:t>B2B and B2C Equally		24%</a:t>
            </a:r>
          </a:p>
        </p:txBody>
      </p: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3</a:t>
            </a:r>
          </a:p>
        </p:txBody>
      </p:sp>
    </p:spTree>
    <p:extLst>
      <p:ext uri="{BB962C8B-B14F-4D97-AF65-F5344CB8AC3E}">
        <p14:creationId xmlns:p14="http://schemas.microsoft.com/office/powerpoint/2010/main" val="164540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A3A583A-B307-4EF1-9E88-4456B7F8A075}"/>
              </a:ext>
            </a:extLst>
          </p:cNvPr>
          <p:cNvGraphicFramePr>
            <a:graphicFrameLocks/>
          </p:cNvGraphicFramePr>
          <p:nvPr>
            <p:extLst>
              <p:ext uri="{D42A27DB-BD31-4B8C-83A1-F6EECF244321}">
                <p14:modId xmlns:p14="http://schemas.microsoft.com/office/powerpoint/2010/main" val="1677539401"/>
              </p:ext>
            </p:extLst>
          </p:nvPr>
        </p:nvGraphicFramePr>
        <p:xfrm>
          <a:off x="3789807" y="1293185"/>
          <a:ext cx="8126296" cy="511087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66548" y="218811"/>
            <a:ext cx="5944256"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Most Important Strategic Objectives</a:t>
            </a:r>
          </a:p>
        </p:txBody>
      </p:sp>
      <p:sp>
        <p:nvSpPr>
          <p:cNvPr id="6" name="Content Placeholder 6"/>
          <p:cNvSpPr txBox="1">
            <a:spLocks/>
          </p:cNvSpPr>
          <p:nvPr/>
        </p:nvSpPr>
        <p:spPr>
          <a:xfrm>
            <a:off x="1166945" y="1537252"/>
            <a:ext cx="3142170" cy="464798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For more than half of SMBs, important objectives for a digital marketing plan are increasing lead generation and increasing sales revenue. 49% of SMBs point to improving brand awareness as the next most important digital marketing plan objective to achieve.</a:t>
            </a:r>
            <a:endParaRPr lang="en-US" sz="1800" dirty="0">
              <a:latin typeface="Segoe UI Semilight" panose="020B0402040204020203" pitchFamily="34" charset="0"/>
              <a:cs typeface="Segoe UI Semilight" panose="020B0402040204020203" pitchFamily="34" charset="0"/>
            </a:endParaRPr>
          </a:p>
        </p:txBody>
      </p:sp>
      <p:sp>
        <p:nvSpPr>
          <p:cNvPr id="10" name="TextBox 9"/>
          <p:cNvSpPr txBox="1"/>
          <p:nvPr/>
        </p:nvSpPr>
        <p:spPr>
          <a:xfrm>
            <a:off x="4715869" y="6407190"/>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cxnSp>
        <p:nvCxnSpPr>
          <p:cNvPr id="13" name="Straight Connector 12"/>
          <p:cNvCxnSpPr/>
          <p:nvPr/>
        </p:nvCxnSpPr>
        <p:spPr>
          <a:xfrm>
            <a:off x="4625263"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4</a:t>
            </a:r>
          </a:p>
        </p:txBody>
      </p:sp>
    </p:spTree>
    <p:extLst>
      <p:ext uri="{BB962C8B-B14F-4D97-AF65-F5344CB8AC3E}">
        <p14:creationId xmlns:p14="http://schemas.microsoft.com/office/powerpoint/2010/main" val="125013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79AC1FB-AF49-4D46-91FF-79F43C7ED2A8}"/>
              </a:ext>
            </a:extLst>
          </p:cNvPr>
          <p:cNvGraphicFramePr>
            <a:graphicFrameLocks/>
          </p:cNvGraphicFramePr>
          <p:nvPr>
            <p:extLst>
              <p:ext uri="{D42A27DB-BD31-4B8C-83A1-F6EECF244321}">
                <p14:modId xmlns:p14="http://schemas.microsoft.com/office/powerpoint/2010/main" val="758097264"/>
              </p:ext>
            </p:extLst>
          </p:nvPr>
        </p:nvGraphicFramePr>
        <p:xfrm>
          <a:off x="4582037" y="1463957"/>
          <a:ext cx="7609963" cy="47861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53693" y="1539595"/>
            <a:ext cx="3267293" cy="2819362"/>
          </a:xfrm>
          <a:prstGeom prst="rect">
            <a:avLst/>
          </a:prstGeom>
        </p:spPr>
        <p:txBody>
          <a:bodyPr wrap="square">
            <a:spAutoFit/>
          </a:bodyPr>
          <a:lstStyle/>
          <a:p>
            <a:pPr>
              <a:lnSpc>
                <a:spcPct val="110000"/>
              </a:lnSpc>
            </a:pPr>
            <a:r>
              <a:rPr lang="en-US" dirty="0">
                <a:cs typeface="Segoe UI Semilight" panose="020B0402040204020203" pitchFamily="34" charset="0"/>
              </a:rPr>
              <a:t>Nearly half (48%) of SMBs consider a digital marketing plan very successful at achieving important objectives, describing it as best-in-class. Another 49% consider it somewhat successful. Only 3% pessimistically describe digital marketing planning as unsuccessful.</a:t>
            </a:r>
          </a:p>
        </p:txBody>
      </p:sp>
      <p:sp>
        <p:nvSpPr>
          <p:cNvPr id="11" name="Rectangle 10"/>
          <p:cNvSpPr/>
          <p:nvPr/>
        </p:nvSpPr>
        <p:spPr>
          <a:xfrm>
            <a:off x="366548" y="218811"/>
            <a:ext cx="5036250"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Success Achieving Objectives</a:t>
            </a:r>
          </a:p>
        </p:txBody>
      </p:sp>
      <p:cxnSp>
        <p:nvCxnSpPr>
          <p:cNvPr id="18" name="Straight Connector 17"/>
          <p:cNvCxnSpPr/>
          <p:nvPr/>
        </p:nvCxnSpPr>
        <p:spPr>
          <a:xfrm>
            <a:off x="4770344"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39738" y="6348232"/>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5</a:t>
            </a:r>
          </a:p>
        </p:txBody>
      </p:sp>
      <p:sp>
        <p:nvSpPr>
          <p:cNvPr id="3" name="TextBox 2"/>
          <p:cNvSpPr txBox="1"/>
          <p:nvPr/>
        </p:nvSpPr>
        <p:spPr>
          <a:xfrm>
            <a:off x="4952300" y="5570943"/>
            <a:ext cx="1454332" cy="523220"/>
          </a:xfrm>
          <a:prstGeom prst="rect">
            <a:avLst/>
          </a:prstGeom>
          <a:noFill/>
        </p:spPr>
        <p:txBody>
          <a:bodyPr wrap="square" rtlCol="0">
            <a:spAutoFit/>
          </a:bodyPr>
          <a:lstStyle/>
          <a:p>
            <a:pPr algn="ctr"/>
            <a:r>
              <a:rPr lang="en-US" sz="1400" dirty="0"/>
              <a:t>Very successful </a:t>
            </a:r>
          </a:p>
          <a:p>
            <a:pPr algn="ctr"/>
            <a:r>
              <a:rPr lang="en-US" sz="1400" dirty="0"/>
              <a:t>(best-in-class)</a:t>
            </a:r>
          </a:p>
        </p:txBody>
      </p:sp>
      <p:sp>
        <p:nvSpPr>
          <p:cNvPr id="4" name="TextBox 3"/>
          <p:cNvSpPr txBox="1"/>
          <p:nvPr/>
        </p:nvSpPr>
        <p:spPr>
          <a:xfrm>
            <a:off x="6624303" y="5570943"/>
            <a:ext cx="1749371" cy="523220"/>
          </a:xfrm>
          <a:prstGeom prst="rect">
            <a:avLst/>
          </a:prstGeom>
          <a:noFill/>
        </p:spPr>
        <p:txBody>
          <a:bodyPr wrap="square" rtlCol="0">
            <a:spAutoFit/>
          </a:bodyPr>
          <a:lstStyle/>
          <a:p>
            <a:pPr algn="ctr"/>
            <a:r>
              <a:rPr lang="en-US" sz="1400" dirty="0"/>
              <a:t>Somewhat successful </a:t>
            </a:r>
          </a:p>
          <a:p>
            <a:pPr algn="ctr"/>
            <a:r>
              <a:rPr lang="en-US" sz="1400" dirty="0"/>
              <a:t>(above average)</a:t>
            </a:r>
          </a:p>
        </p:txBody>
      </p:sp>
      <p:sp>
        <p:nvSpPr>
          <p:cNvPr id="5" name="TextBox 4"/>
          <p:cNvSpPr txBox="1"/>
          <p:nvPr/>
        </p:nvSpPr>
        <p:spPr>
          <a:xfrm>
            <a:off x="8368088" y="5570943"/>
            <a:ext cx="1933303" cy="523220"/>
          </a:xfrm>
          <a:prstGeom prst="rect">
            <a:avLst/>
          </a:prstGeom>
          <a:noFill/>
        </p:spPr>
        <p:txBody>
          <a:bodyPr wrap="square" rtlCol="0">
            <a:spAutoFit/>
          </a:bodyPr>
          <a:lstStyle/>
          <a:p>
            <a:pPr algn="ctr"/>
            <a:r>
              <a:rPr lang="en-US" sz="1400" dirty="0"/>
              <a:t>Somewhat unsuccessful </a:t>
            </a:r>
            <a:br>
              <a:rPr lang="en-US" sz="1400" dirty="0"/>
            </a:br>
            <a:r>
              <a:rPr lang="en-US" sz="1400" dirty="0"/>
              <a:t>(below average)</a:t>
            </a:r>
          </a:p>
        </p:txBody>
      </p:sp>
      <p:sp>
        <p:nvSpPr>
          <p:cNvPr id="7" name="TextBox 6"/>
          <p:cNvSpPr txBox="1"/>
          <p:nvPr/>
        </p:nvSpPr>
        <p:spPr>
          <a:xfrm>
            <a:off x="10249980" y="5570943"/>
            <a:ext cx="1759131" cy="738664"/>
          </a:xfrm>
          <a:prstGeom prst="rect">
            <a:avLst/>
          </a:prstGeom>
          <a:noFill/>
        </p:spPr>
        <p:txBody>
          <a:bodyPr wrap="square" rtlCol="0">
            <a:spAutoFit/>
          </a:bodyPr>
          <a:lstStyle/>
          <a:p>
            <a:pPr algn="ctr"/>
            <a:r>
              <a:rPr lang="en-US" sz="1400" dirty="0"/>
              <a:t>Very unsuccessful </a:t>
            </a:r>
            <a:br>
              <a:rPr lang="en-US" sz="1400" dirty="0"/>
            </a:br>
            <a:r>
              <a:rPr lang="en-US" sz="1400" dirty="0"/>
              <a:t>(worst-in-class)</a:t>
            </a:r>
          </a:p>
          <a:p>
            <a:pPr algn="ctr"/>
            <a:endParaRPr lang="en-US" sz="1400" dirty="0"/>
          </a:p>
        </p:txBody>
      </p:sp>
    </p:spTree>
    <p:extLst>
      <p:ext uri="{BB962C8B-B14F-4D97-AF65-F5344CB8AC3E}">
        <p14:creationId xmlns:p14="http://schemas.microsoft.com/office/powerpoint/2010/main" val="12648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A most critical challenge to the success of a digital marketing plan is lead generation for 48% of SMBs. More importantly, 43% point to data quality as a challenge. Without data quality improvements, advances such as marketing personalization can not be practiced.</a:t>
            </a:r>
          </a:p>
        </p:txBody>
      </p:sp>
      <p:sp>
        <p:nvSpPr>
          <p:cNvPr id="5" name="Rectangle 4"/>
          <p:cNvSpPr/>
          <p:nvPr/>
        </p:nvSpPr>
        <p:spPr>
          <a:xfrm>
            <a:off x="366548" y="218811"/>
            <a:ext cx="5085046"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Critical Challenges to Success</a:t>
            </a:r>
          </a:p>
        </p:txBody>
      </p:sp>
      <p:cxnSp>
        <p:nvCxnSpPr>
          <p:cNvPr id="10" name="Straight Connector 9"/>
          <p:cNvCxnSpPr/>
          <p:nvPr/>
        </p:nvCxnSpPr>
        <p:spPr>
          <a:xfrm>
            <a:off x="4804011"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44339" y="6400488"/>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6</a:t>
            </a:r>
          </a:p>
        </p:txBody>
      </p:sp>
      <p:graphicFrame>
        <p:nvGraphicFramePr>
          <p:cNvPr id="9" name="Chart 8">
            <a:extLst>
              <a:ext uri="{FF2B5EF4-FFF2-40B4-BE49-F238E27FC236}">
                <a16:creationId xmlns:a16="http://schemas.microsoft.com/office/drawing/2014/main" id="{0D751C69-400C-4351-930E-23995EAFB497}"/>
              </a:ext>
            </a:extLst>
          </p:cNvPr>
          <p:cNvGraphicFramePr>
            <a:graphicFrameLocks/>
          </p:cNvGraphicFramePr>
          <p:nvPr>
            <p:extLst>
              <p:ext uri="{D42A27DB-BD31-4B8C-83A1-F6EECF244321}">
                <p14:modId xmlns:p14="http://schemas.microsoft.com/office/powerpoint/2010/main" val="267080615"/>
              </p:ext>
            </p:extLst>
          </p:nvPr>
        </p:nvGraphicFramePr>
        <p:xfrm>
          <a:off x="4159799" y="1114924"/>
          <a:ext cx="8544560" cy="5373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589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44F4C2E-6AC8-4E62-A61B-10C2E44D1EF9}"/>
              </a:ext>
            </a:extLst>
          </p:cNvPr>
          <p:cNvGraphicFramePr>
            <a:graphicFrameLocks/>
          </p:cNvGraphicFramePr>
          <p:nvPr>
            <p:extLst>
              <p:ext uri="{D42A27DB-BD31-4B8C-83A1-F6EECF244321}">
                <p14:modId xmlns:p14="http://schemas.microsoft.com/office/powerpoint/2010/main" val="1888503325"/>
              </p:ext>
            </p:extLst>
          </p:nvPr>
        </p:nvGraphicFramePr>
        <p:xfrm>
          <a:off x="3831844" y="930833"/>
          <a:ext cx="8786983" cy="552640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18811"/>
            <a:ext cx="6822702"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How Objectives and Challenges Compare</a:t>
            </a:r>
          </a:p>
        </p:txBody>
      </p:sp>
      <p:sp>
        <p:nvSpPr>
          <p:cNvPr id="5"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Objectives that are significantly more important than challenging to achieve, such as increasing sales revenue, are strategically preferable to objectives that are more challenging than important to achieve, such as improving process automation.</a:t>
            </a:r>
            <a:endParaRPr lang="en-US" sz="1800" dirty="0">
              <a:latin typeface="Segoe UI Semilight" panose="020B0402040204020203" pitchFamily="34" charset="0"/>
              <a:cs typeface="Segoe UI Semilight" panose="020B0402040204020203" pitchFamily="34" charset="0"/>
            </a:endParaRPr>
          </a:p>
        </p:txBody>
      </p:sp>
      <p:cxnSp>
        <p:nvCxnSpPr>
          <p:cNvPr id="10" name="Straight Connector 9"/>
          <p:cNvCxnSpPr/>
          <p:nvPr/>
        </p:nvCxnSpPr>
        <p:spPr>
          <a:xfrm>
            <a:off x="4763670"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0178" y="1008529"/>
            <a:ext cx="3606420" cy="5849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62033" y="6404087"/>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13" name="TextBox 12"/>
          <p:cNvSpPr txBox="1"/>
          <p:nvPr/>
        </p:nvSpPr>
        <p:spPr>
          <a:xfrm>
            <a:off x="11417643" y="6351373"/>
            <a:ext cx="774357" cy="338554"/>
          </a:xfrm>
          <a:prstGeom prst="rect">
            <a:avLst/>
          </a:prstGeom>
          <a:noFill/>
        </p:spPr>
        <p:txBody>
          <a:bodyPr wrap="square" rtlCol="0">
            <a:spAutoFit/>
          </a:bodyPr>
          <a:lstStyle/>
          <a:p>
            <a:r>
              <a:rPr lang="en-US" sz="1600" dirty="0"/>
              <a:t>7</a:t>
            </a:r>
          </a:p>
        </p:txBody>
      </p:sp>
    </p:spTree>
    <p:extLst>
      <p:ext uri="{BB962C8B-B14F-4D97-AF65-F5344CB8AC3E}">
        <p14:creationId xmlns:p14="http://schemas.microsoft.com/office/powerpoint/2010/main" val="9132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C8D1493-919B-4A50-804C-9A9D347CE5B0}"/>
              </a:ext>
            </a:extLst>
          </p:cNvPr>
          <p:cNvGraphicFramePr>
            <a:graphicFrameLocks/>
          </p:cNvGraphicFramePr>
          <p:nvPr>
            <p:extLst>
              <p:ext uri="{D42A27DB-BD31-4B8C-83A1-F6EECF244321}">
                <p14:modId xmlns:p14="http://schemas.microsoft.com/office/powerpoint/2010/main" val="1556134013"/>
              </p:ext>
            </p:extLst>
          </p:nvPr>
        </p:nvGraphicFramePr>
        <p:xfrm>
          <a:off x="4059508" y="1551473"/>
          <a:ext cx="8132491" cy="511477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66548" y="218811"/>
            <a:ext cx="5590633"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Budget Trends for the Year Ahead</a:t>
            </a:r>
          </a:p>
        </p:txBody>
      </p:sp>
      <p:sp>
        <p:nvSpPr>
          <p:cNvPr id="4" name="Content Placeholder 6"/>
          <p:cNvSpPr txBox="1">
            <a:spLocks/>
          </p:cNvSpPr>
          <p:nvPr/>
        </p:nvSpPr>
        <p:spPr>
          <a:xfrm>
            <a:off x="1157251" y="1543636"/>
            <a:ext cx="3030939"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The trend for digital marketing budgets continues to improve for SMBs with 31% describing the increase as significant, and another 60% increasing it marginally. This trend may reflect a very positive outlook for continued business growth in the year ahead.</a:t>
            </a:r>
          </a:p>
        </p:txBody>
      </p:sp>
      <p:sp>
        <p:nvSpPr>
          <p:cNvPr id="10" name="TextBox 9"/>
          <p:cNvSpPr txBox="1"/>
          <p:nvPr/>
        </p:nvSpPr>
        <p:spPr>
          <a:xfrm>
            <a:off x="4840235" y="6395579"/>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cxnSp>
        <p:nvCxnSpPr>
          <p:cNvPr id="11" name="Straight Connector 10"/>
          <p:cNvCxnSpPr/>
          <p:nvPr/>
        </p:nvCxnSpPr>
        <p:spPr>
          <a:xfrm>
            <a:off x="427253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8</a:t>
            </a:r>
          </a:p>
        </p:txBody>
      </p:sp>
    </p:spTree>
    <p:extLst>
      <p:ext uri="{BB962C8B-B14F-4D97-AF65-F5344CB8AC3E}">
        <p14:creationId xmlns:p14="http://schemas.microsoft.com/office/powerpoint/2010/main" val="13019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5A17DCD-D643-44E3-A52E-4031A879AD69}"/>
              </a:ext>
            </a:extLst>
          </p:cNvPr>
          <p:cNvGraphicFramePr>
            <a:graphicFrameLocks/>
          </p:cNvGraphicFramePr>
          <p:nvPr>
            <p:extLst>
              <p:ext uri="{D42A27DB-BD31-4B8C-83A1-F6EECF244321}">
                <p14:modId xmlns:p14="http://schemas.microsoft.com/office/powerpoint/2010/main" val="1564601024"/>
              </p:ext>
            </p:extLst>
          </p:nvPr>
        </p:nvGraphicFramePr>
        <p:xfrm>
          <a:off x="3701231" y="1112734"/>
          <a:ext cx="8370324" cy="526435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66548" y="239359"/>
            <a:ext cx="3696268" cy="584775"/>
          </a:xfrm>
          <a:prstGeom prst="rect">
            <a:avLst/>
          </a:prstGeom>
        </p:spPr>
        <p:txBody>
          <a:bodyPr wrap="none">
            <a:spAutoFit/>
          </a:bodyPr>
          <a:lstStyle/>
          <a:p>
            <a:r>
              <a:rPr lang="en-US" sz="3200" b="1" dirty="0">
                <a:solidFill>
                  <a:schemeClr val="bg1"/>
                </a:solidFill>
                <a:latin typeface="Arial Narrow" charset="0"/>
                <a:ea typeface="Arial Narrow" charset="0"/>
                <a:cs typeface="Arial Narrow" charset="0"/>
              </a:rPr>
              <a:t>Most Effective Tactics</a:t>
            </a:r>
          </a:p>
        </p:txBody>
      </p:sp>
      <p:sp>
        <p:nvSpPr>
          <p:cNvPr id="5" name="Content Placeholder 6"/>
          <p:cNvSpPr txBox="1">
            <a:spLocks/>
          </p:cNvSpPr>
          <p:nvPr/>
        </p:nvSpPr>
        <p:spPr>
          <a:xfrm>
            <a:off x="1157250" y="1543636"/>
            <a:ext cx="3009169"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cs typeface="Segoe UI Semilight" panose="020B0402040204020203" pitchFamily="34" charset="0"/>
              </a:rPr>
              <a:t>Content marketing and social media marketing are most effective tactics for 52% and 47% of SMBs respectively. Marketing technology, which streamlines the execution of many other tactics, is considered effective for 42% of SMBs.</a:t>
            </a:r>
          </a:p>
        </p:txBody>
      </p:sp>
      <p:cxnSp>
        <p:nvCxnSpPr>
          <p:cNvPr id="11" name="Straight Connector 10"/>
          <p:cNvCxnSpPr/>
          <p:nvPr/>
        </p:nvCxnSpPr>
        <p:spPr>
          <a:xfrm>
            <a:off x="4588239"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9345" y="6391836"/>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2018 Digital Marketing Plans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January 2018</a:t>
            </a:r>
          </a:p>
        </p:txBody>
      </p: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9</a:t>
            </a:r>
          </a:p>
        </p:txBody>
      </p:sp>
    </p:spTree>
    <p:extLst>
      <p:ext uri="{BB962C8B-B14F-4D97-AF65-F5344CB8AC3E}">
        <p14:creationId xmlns:p14="http://schemas.microsoft.com/office/powerpoint/2010/main" val="111710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1904</TotalTime>
  <Words>1221</Words>
  <Application>Microsoft Office PowerPoint</Application>
  <PresentationFormat>Widescreen</PresentationFormat>
  <Paragraphs>175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Calibri Light</vt:lpstr>
      <vt:lpstr>Segoe UI Semilight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Reska</dc:creator>
  <cp:lastModifiedBy>Johnna Rettig</cp:lastModifiedBy>
  <cp:revision>100</cp:revision>
  <cp:lastPrinted>2017-11-29T22:18:56Z</cp:lastPrinted>
  <dcterms:created xsi:type="dcterms:W3CDTF">2017-11-28T21:13:09Z</dcterms:created>
  <dcterms:modified xsi:type="dcterms:W3CDTF">2018-01-11T18:46:10Z</dcterms:modified>
</cp:coreProperties>
</file>