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960" userDrawn="1">
          <p15:clr>
            <a:srgbClr val="A4A3A4"/>
          </p15:clr>
        </p15:guide>
        <p15:guide id="5" pos="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43B"/>
    <a:srgbClr val="FDBB30"/>
    <a:srgbClr val="EF3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0"/>
    <p:restoredTop sz="94658"/>
  </p:normalViewPr>
  <p:slideViewPr>
    <p:cSldViewPr snapToGrid="0" snapToObjects="1">
      <p:cViewPr varScale="1">
        <p:scale>
          <a:sx n="114" d="100"/>
          <a:sy n="114" d="100"/>
        </p:scale>
        <p:origin x="528" y="102"/>
      </p:cViewPr>
      <p:guideLst>
        <p:guide orient="horz" pos="2160"/>
        <p:guide pos="3840"/>
        <p:guide pos="7296"/>
        <p:guide orient="horz" pos="960"/>
        <p:guide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mreska\Desktop\Michelles%20Jobs\&#8211;AN\&#8226;Marketing%20Dept.\4651-Ascend%20Research%20Reports\orig\Data-Driven%20Marketing\Allegra%20Data-Driven%20Marketing%20SMB%20Charts%2017101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mreska\Desktop\Michelles%20Jobs\&#8211;AN\&#8226;Marketing%20Dept.\4651-Ascend%20Research%20Reports\orig\Data-Driven%20Marketing\Allegra%20Data-Driven%20Marketing%20SMB%20Charts%2017101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mreska\Desktop\Michelles%20Jobs\&#8211;AN\&#8226;Marketing%20Dept.\4651-Ascend%20Research%20Reports\orig\Data-Driven%20Marketing\Allegra%20Data-Driven%20Marketing%20SMB%20Charts%2017101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mreska\Desktop\Michelles%20Jobs\&#8211;AN\&#8226;Marketing%20Dept.\4651-Ascend%20Research%20Reports\orig\Data-Driven%20Marketing\Allegra%20Data-Driven%20Marketing%20SMB%20Charts%20171011.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mreska\Desktop\Michelles%20Jobs\&#8211;AN\&#8226;Marketing%20Dept.\4651-Ascend%20Research%20Reports\orig\Data-Driven%20Marketing\Allegra%20Data-Driven%20Marketing%20SMB%20Charts%2017101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mreska\Desktop\Michelles%20Jobs\&#8211;AN\&#8226;Marketing%20Dept.\4651-Ascend%20Research%20Reports\orig\Data-Driven%20Marketing\Allegra%20Data-Driven%20Marketing%20SMB%20Charts%2017101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mreska\Desktop\Michelles%20Jobs\&#8211;AN\&#8226;Marketing%20Dept.\4651-Ascend%20Research%20Reports\orig\Data-Driven%20Marketing\Allegra%20Data-Driven%20Marketing%20SMB%20Charts%2017101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mreska\Desktop\Michelles%20Jobs\&#8211;AN\&#8226;Marketing%20Dept.\4651-Ascend%20Research%20Reports\orig\Data-Driven%20Marketing\Allegra%20Data-Driven%20Marketing%20SMB%20Charts%20171011.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mreska\Desktop\Michelles%20Jobs\&#8211;AN\&#8226;Marketing%20Dept.\4651-Ascend%20Research%20Reports\orig\Data-Driven%20Marketing\Allegra%20Data-Driven%20Marketing%20SMB%20Charts%20171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400" b="1" dirty="0">
                <a:solidFill>
                  <a:schemeClr val="tx1">
                    <a:lumMod val="75000"/>
                    <a:lumOff val="25000"/>
                  </a:schemeClr>
                </a:solidFill>
              </a:rPr>
              <a:t>What are the most important OBJECTIVES for </a:t>
            </a:r>
            <a:br>
              <a:rPr lang="en-US" sz="2400" b="1" dirty="0">
                <a:solidFill>
                  <a:schemeClr val="tx1">
                    <a:lumMod val="75000"/>
                    <a:lumOff val="25000"/>
                  </a:schemeClr>
                </a:solidFill>
              </a:rPr>
            </a:br>
            <a:r>
              <a:rPr lang="en-US" sz="2400" b="1" dirty="0">
                <a:solidFill>
                  <a:schemeClr val="tx1">
                    <a:lumMod val="75000"/>
                    <a:lumOff val="25000"/>
                  </a:schemeClr>
                </a:solidFill>
              </a:rPr>
              <a:t>data-driven marketing to achieve?</a:t>
            </a:r>
          </a:p>
        </c:rich>
      </c:tx>
      <c:layout>
        <c:manualLayout>
          <c:xMode val="edge"/>
          <c:yMode val="edge"/>
          <c:x val="0.12867771752784499"/>
          <c:y val="6.4866446335146103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783532053429398"/>
          <c:y val="0.156327142247456"/>
          <c:w val="0.55216462525517696"/>
          <c:h val="0.843672839506173"/>
        </c:manualLayout>
      </c:layout>
      <c:barChart>
        <c:barDir val="bar"/>
        <c:grouping val="clustered"/>
        <c:varyColors val="0"/>
        <c:ser>
          <c:idx val="0"/>
          <c:order val="0"/>
          <c:spPr>
            <a:solidFill>
              <a:srgbClr val="E2643B"/>
            </a:solidFill>
            <a:ln>
              <a:noFill/>
            </a:ln>
            <a:effectLst>
              <a:outerShdw blurRad="57150" dist="19050" dir="5400000" algn="ctr" rotWithShape="0">
                <a:srgbClr val="000000">
                  <a:alpha val="63000"/>
                </a:srgbClr>
              </a:outerShdw>
            </a:effectLst>
          </c:spPr>
          <c:invertIfNegative val="0"/>
          <c:dPt>
            <c:idx val="0"/>
            <c:invertIfNegative val="0"/>
            <c:bubble3D val="0"/>
            <c:spPr>
              <a:solidFill>
                <a:srgbClr val="E2643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EA3-4ED6-8B8E-F32273CA7D8C}"/>
              </c:ext>
            </c:extLst>
          </c:dPt>
          <c:dPt>
            <c:idx val="1"/>
            <c:invertIfNegative val="0"/>
            <c:bubble3D val="0"/>
            <c:spPr>
              <a:solidFill>
                <a:srgbClr val="E2643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EA3-4ED6-8B8E-F32273CA7D8C}"/>
              </c:ext>
            </c:extLst>
          </c:dPt>
          <c:dPt>
            <c:idx val="2"/>
            <c:invertIfNegative val="0"/>
            <c:bubble3D val="0"/>
            <c:spPr>
              <a:solidFill>
                <a:srgbClr val="E2643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EA3-4ED6-8B8E-F32273CA7D8C}"/>
              </c:ext>
            </c:extLst>
          </c:dPt>
          <c:dPt>
            <c:idx val="3"/>
            <c:invertIfNegative val="0"/>
            <c:bubble3D val="0"/>
            <c:spPr>
              <a:solidFill>
                <a:srgbClr val="E2643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EA3-4ED6-8B8E-F32273CA7D8C}"/>
              </c:ext>
            </c:extLst>
          </c:dPt>
          <c:dPt>
            <c:idx val="4"/>
            <c:invertIfNegative val="0"/>
            <c:bubble3D val="0"/>
            <c:spPr>
              <a:solidFill>
                <a:srgbClr val="E2643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EA3-4ED6-8B8E-F32273CA7D8C}"/>
              </c:ext>
            </c:extLst>
          </c:dPt>
          <c:dPt>
            <c:idx val="5"/>
            <c:invertIfNegative val="0"/>
            <c:bubble3D val="0"/>
            <c:spPr>
              <a:solidFill>
                <a:srgbClr val="E2643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2EA3-4ED6-8B8E-F32273CA7D8C}"/>
              </c:ext>
            </c:extLst>
          </c:dPt>
          <c:dPt>
            <c:idx val="6"/>
            <c:invertIfNegative val="0"/>
            <c:bubble3D val="0"/>
            <c:spPr>
              <a:solidFill>
                <a:srgbClr val="E2643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2EA3-4ED6-8B8E-F32273CA7D8C}"/>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fld id="{E71018EE-D8DB-EC4D-92C0-E6AFFC444604}" type="VALUE">
                      <a:rPr lang="is-IS" sz="1800"/>
                      <a:pPr>
                        <a:defRPr sz="18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A3-4ED6-8B8E-F32273CA7D8C}"/>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B70A1827-3648-B649-A8A9-14935E469711}" type="VALUE">
                      <a:rPr lang="pt-BR" sz="1600"/>
                      <a:pPr>
                        <a:defRPr sz="16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A3-4ED6-8B8E-F32273CA7D8C}"/>
                </c:ext>
              </c:extLst>
            </c:dLbl>
            <c:dLbl>
              <c:idx val="2"/>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6E8E013E-666F-D146-8812-1C8D89D5B25E}" type="VALUE">
                      <a:rPr lang="pt-BR" sz="1600"/>
                      <a:pPr>
                        <a:defRPr sz="16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EA3-4ED6-8B8E-F32273CA7D8C}"/>
                </c:ext>
              </c:extLst>
            </c:dLbl>
            <c:dLbl>
              <c:idx val="3"/>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8B9E6483-5CB0-E848-9943-82EE12ED1AFE}" type="VALUE">
                      <a:rPr lang="pt-BR" sz="1600"/>
                      <a:pPr>
                        <a:defRPr sz="16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EA3-4ED6-8B8E-F32273CA7D8C}"/>
                </c:ext>
              </c:extLst>
            </c:dLbl>
            <c:dLbl>
              <c:idx val="4"/>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3EA278A6-1158-6541-9FD1-DCD133ECD27D}" type="VALUE">
                      <a:rPr lang="en-US" sz="1600"/>
                      <a:pPr>
                        <a:defRPr sz="16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EA3-4ED6-8B8E-F32273CA7D8C}"/>
                </c:ext>
              </c:extLst>
            </c:dLbl>
            <c:dLbl>
              <c:idx val="5"/>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2C8E064C-7A3E-C547-9D0C-341881301572}" type="VALUE">
                      <a:rPr lang="it-IT" sz="1600"/>
                      <a:pPr>
                        <a:defRPr sz="16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EA3-4ED6-8B8E-F32273CA7D8C}"/>
                </c:ext>
              </c:extLst>
            </c:dLbl>
            <c:dLbl>
              <c:idx val="6"/>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1B6F9010-7855-A14E-8FAE-34054911512A}" type="VALUE">
                      <a:rPr lang="is-IS" sz="1600"/>
                      <a:pPr>
                        <a:defRPr sz="16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EA3-4ED6-8B8E-F32273CA7D8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Sheet1!$A$6:$A$12</c:f>
              <c:strCache>
                <c:ptCount val="7"/>
                <c:pt idx="0">
                  <c:v>Aligning marketing and sales teams</c:v>
                </c:pt>
                <c:pt idx="1">
                  <c:v>Segmenting target markets</c:v>
                </c:pt>
                <c:pt idx="2">
                  <c:v>Attributing sales revenue to marketing</c:v>
                </c:pt>
                <c:pt idx="3">
                  <c:v>Enriching data quality &amp; completeness</c:v>
                </c:pt>
                <c:pt idx="4">
                  <c:v>Integrating data across platforms</c:v>
                </c:pt>
                <c:pt idx="5">
                  <c:v>Acquiring more new customers</c:v>
                </c:pt>
                <c:pt idx="6">
                  <c:v>Basing more decisions on data analysis</c:v>
                </c:pt>
              </c:strCache>
            </c:strRef>
          </c:cat>
          <c:val>
            <c:numRef>
              <c:f>Sheet1!$B$6:$B$12</c:f>
              <c:numCache>
                <c:formatCode>0%</c:formatCode>
                <c:ptCount val="7"/>
                <c:pt idx="0">
                  <c:v>0.32</c:v>
                </c:pt>
                <c:pt idx="1">
                  <c:v>0.33</c:v>
                </c:pt>
                <c:pt idx="2">
                  <c:v>0.36</c:v>
                </c:pt>
                <c:pt idx="3">
                  <c:v>0.36</c:v>
                </c:pt>
                <c:pt idx="4">
                  <c:v>0.4</c:v>
                </c:pt>
                <c:pt idx="5">
                  <c:v>0.44</c:v>
                </c:pt>
                <c:pt idx="6">
                  <c:v>0.48</c:v>
                </c:pt>
              </c:numCache>
            </c:numRef>
          </c:val>
          <c:extLst>
            <c:ext xmlns:c16="http://schemas.microsoft.com/office/drawing/2014/chart" uri="{C3380CC4-5D6E-409C-BE32-E72D297353CC}">
              <c16:uniqueId val="{00000000-DCCC-41E4-BBF6-2C9F5DB21480}"/>
            </c:ext>
          </c:extLst>
        </c:ser>
        <c:dLbls>
          <c:showLegendKey val="0"/>
          <c:showVal val="0"/>
          <c:showCatName val="0"/>
          <c:showSerName val="0"/>
          <c:showPercent val="0"/>
          <c:showBubbleSize val="0"/>
        </c:dLbls>
        <c:gapWidth val="115"/>
        <c:overlap val="-20"/>
        <c:axId val="2131886928"/>
        <c:axId val="2131755856"/>
      </c:barChart>
      <c:catAx>
        <c:axId val="213188692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2131755856"/>
        <c:crosses val="autoZero"/>
        <c:auto val="1"/>
        <c:lblAlgn val="ctr"/>
        <c:lblOffset val="100"/>
        <c:noMultiLvlLbl val="0"/>
      </c:catAx>
      <c:valAx>
        <c:axId val="213175585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31886928"/>
        <c:crosses val="autoZero"/>
        <c:crossBetween val="between"/>
      </c:valAx>
      <c:spPr>
        <a:noFill/>
        <a:ln>
          <a:noFill/>
        </a:ln>
        <a:effectLst/>
      </c:spPr>
    </c:plotArea>
    <c:plotVisOnly val="1"/>
    <c:dispBlanksAs val="gap"/>
    <c:showDLblsOverMax val="0"/>
  </c:chart>
  <c:spPr>
    <a:noFill/>
    <a:ln w="76200"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000" b="1" dirty="0">
                <a:solidFill>
                  <a:schemeClr val="tx1">
                    <a:lumMod val="75000"/>
                    <a:lumOff val="25000"/>
                  </a:schemeClr>
                </a:solidFill>
              </a:rPr>
              <a:t>How SUCCESSFUL is data-driven marketing at </a:t>
            </a:r>
            <a:br>
              <a:rPr lang="en-US" sz="2000" b="1" dirty="0">
                <a:solidFill>
                  <a:schemeClr val="tx1">
                    <a:lumMod val="75000"/>
                    <a:lumOff val="25000"/>
                  </a:schemeClr>
                </a:solidFill>
              </a:rPr>
            </a:br>
            <a:r>
              <a:rPr lang="en-US" sz="2000" b="1" dirty="0">
                <a:solidFill>
                  <a:schemeClr val="tx1">
                    <a:lumMod val="75000"/>
                    <a:lumOff val="25000"/>
                  </a:schemeClr>
                </a:solidFill>
              </a:rPr>
              <a:t>achieving important objectives?</a:t>
            </a:r>
          </a:p>
        </c:rich>
      </c:tx>
      <c:layout>
        <c:manualLayout>
          <c:xMode val="edge"/>
          <c:yMode val="edge"/>
          <c:x val="0.173353022304052"/>
          <c:y val="1.222854660743099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spPr>
            <a:effectLst>
              <a:outerShdw blurRad="57150" dist="19050" dir="5400000" algn="tl" rotWithShape="0">
                <a:prstClr val="black">
                  <a:alpha val="62000"/>
                </a:prstClr>
              </a:outerShdw>
            </a:effectLst>
          </c:spPr>
          <c:dPt>
            <c:idx val="0"/>
            <c:bubble3D val="0"/>
            <c:spPr>
              <a:solidFill>
                <a:srgbClr val="E2643B"/>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1-192B-4240-A6B5-9D0C61E3BC7A}"/>
              </c:ext>
            </c:extLst>
          </c:dPt>
          <c:dPt>
            <c:idx val="1"/>
            <c:bubble3D val="0"/>
            <c:spPr>
              <a:solidFill>
                <a:srgbClr val="FDBB30"/>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3-192B-4240-A6B5-9D0C61E3BC7A}"/>
              </c:ext>
            </c:extLst>
          </c:dPt>
          <c:dPt>
            <c:idx val="2"/>
            <c:bubble3D val="0"/>
            <c:spPr>
              <a:solidFill>
                <a:srgbClr val="595959"/>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5-192B-4240-A6B5-9D0C61E3BC7A}"/>
              </c:ext>
            </c:extLst>
          </c:dPt>
          <c:dLbls>
            <c:dLbl>
              <c:idx val="0"/>
              <c:layout>
                <c:manualLayout>
                  <c:x val="-0.22600009954418299"/>
                  <c:y val="-4.1516794050122298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Calibri" panose="020F0502020204030204" pitchFamily="34" charset="0"/>
                        <a:ea typeface="+mn-ea"/>
                        <a:cs typeface="+mn-cs"/>
                      </a:defRPr>
                    </a:pPr>
                    <a:fld id="{9CE9570B-2DD3-574C-A5B1-F4F2AED636CC}" type="CATEGORYNAME">
                      <a:rPr lang="en-US" sz="2000"/>
                      <a:pPr>
                        <a:defRPr sz="1100" b="1">
                          <a:solidFill>
                            <a:schemeClr val="bg1"/>
                          </a:solidFill>
                          <a:latin typeface="Calibri" panose="020F0502020204030204" pitchFamily="34" charset="0"/>
                        </a:defRPr>
                      </a:pPr>
                      <a:t>[CATEGORY NAME]</a:t>
                    </a:fld>
                    <a:r>
                      <a:rPr lang="en-US" sz="2000" baseline="0" dirty="0"/>
                      <a:t>
</a:t>
                    </a:r>
                    <a:fld id="{D89265F7-4F2B-E14B-916D-407E8F4928A2}" type="PERCENTAGE">
                      <a:rPr lang="en-US" sz="2800" baseline="0"/>
                      <a:pPr>
                        <a:defRPr sz="1100" b="1">
                          <a:solidFill>
                            <a:schemeClr val="bg1"/>
                          </a:solidFill>
                          <a:latin typeface="Calibri" panose="020F0502020204030204" pitchFamily="34" charset="0"/>
                        </a:defRPr>
                      </a:pPr>
                      <a:t>[PERCENTAGE]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616417099037599"/>
                      <c:h val="0.26666676185601101"/>
                    </c:manualLayout>
                  </c15:layout>
                  <c15:dlblFieldTable/>
                  <c15:showDataLabelsRange val="0"/>
                </c:ext>
                <c:ext xmlns:c16="http://schemas.microsoft.com/office/drawing/2014/chart" uri="{C3380CC4-5D6E-409C-BE32-E72D297353CC}">
                  <c16:uniqueId val="{00000001-192B-4240-A6B5-9D0C61E3BC7A}"/>
                </c:ext>
              </c:extLst>
            </c:dLbl>
            <c:dLbl>
              <c:idx val="1"/>
              <c:layout>
                <c:manualLayout>
                  <c:x val="0.216621372849227"/>
                  <c:y val="-6.2829861111111093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Calibri" panose="020F0502020204030204" pitchFamily="34" charset="0"/>
                        <a:ea typeface="+mn-ea"/>
                        <a:cs typeface="+mn-cs"/>
                      </a:defRPr>
                    </a:pPr>
                    <a:fld id="{8A47B2FF-A152-4C45-9E17-242C33FDD916}" type="CATEGORYNAME">
                      <a:rPr lang="en-US" sz="2000">
                        <a:solidFill>
                          <a:schemeClr val="tx1"/>
                        </a:solidFill>
                      </a:rPr>
                      <a:pPr>
                        <a:defRPr sz="1100" b="1">
                          <a:solidFill>
                            <a:schemeClr val="bg1"/>
                          </a:solidFill>
                          <a:latin typeface="Calibri" panose="020F0502020204030204" pitchFamily="34" charset="0"/>
                        </a:defRPr>
                      </a:pPr>
                      <a:t>[CATEGORY NAME]</a:t>
                    </a:fld>
                    <a:r>
                      <a:rPr lang="en-US" sz="2000" baseline="0" dirty="0">
                        <a:solidFill>
                          <a:schemeClr val="tx1"/>
                        </a:solidFill>
                      </a:rPr>
                      <a:t>
</a:t>
                    </a:r>
                    <a:fld id="{FEF5F9B1-E07E-3441-9DFD-1C7152E7BBC4}" type="PERCENTAGE">
                      <a:rPr lang="en-US" sz="3200" baseline="0">
                        <a:solidFill>
                          <a:schemeClr val="tx1"/>
                        </a:solidFill>
                      </a:rPr>
                      <a:pPr>
                        <a:defRPr sz="1100" b="1">
                          <a:solidFill>
                            <a:schemeClr val="bg1"/>
                          </a:solidFill>
                          <a:latin typeface="Calibri" panose="020F0502020204030204" pitchFamily="34" charset="0"/>
                        </a:defRPr>
                      </a:pPr>
                      <a:t>[PERCENTAGE]</a:t>
                    </a:fld>
                    <a:endParaRPr lang="en-US" sz="20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611111111111101"/>
                      <c:h val="0.26733036842616897"/>
                    </c:manualLayout>
                  </c15:layout>
                  <c15:dlblFieldTable/>
                  <c15:showDataLabelsRange val="0"/>
                </c:ext>
                <c:ext xmlns:c16="http://schemas.microsoft.com/office/drawing/2014/chart" uri="{C3380CC4-5D6E-409C-BE32-E72D297353CC}">
                  <c16:uniqueId val="{00000003-192B-4240-A6B5-9D0C61E3BC7A}"/>
                </c:ext>
              </c:extLst>
            </c:dLbl>
            <c:dLbl>
              <c:idx val="2"/>
              <c:layout>
                <c:manualLayout>
                  <c:x val="-0.24424633036319801"/>
                  <c:y val="0.19007308790688501"/>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tx1">
                            <a:lumMod val="50000"/>
                            <a:lumOff val="50000"/>
                          </a:schemeClr>
                        </a:solidFill>
                        <a:latin typeface="Calibri" panose="020F0502020204030204" pitchFamily="34" charset="0"/>
                        <a:ea typeface="+mn-ea"/>
                        <a:cs typeface="+mn-cs"/>
                      </a:defRPr>
                    </a:pPr>
                    <a:fld id="{C0ED52C6-8C2F-1C46-8DAF-E91F9C92D6E1}" type="CATEGORYNAME">
                      <a:rPr lang="en-US" sz="2000">
                        <a:solidFill>
                          <a:schemeClr val="tx1">
                            <a:lumMod val="50000"/>
                            <a:lumOff val="50000"/>
                          </a:schemeClr>
                        </a:solidFill>
                      </a:rPr>
                      <a:pPr>
                        <a:defRPr sz="1100" b="1">
                          <a:solidFill>
                            <a:schemeClr val="tx1">
                              <a:lumMod val="50000"/>
                              <a:lumOff val="50000"/>
                            </a:schemeClr>
                          </a:solidFill>
                          <a:latin typeface="Calibri" panose="020F0502020204030204" pitchFamily="34" charset="0"/>
                        </a:defRPr>
                      </a:pPr>
                      <a:t>[CATEGORY NAME]</a:t>
                    </a:fld>
                    <a:r>
                      <a:rPr lang="en-US" sz="1600" baseline="0" dirty="0">
                        <a:solidFill>
                          <a:schemeClr val="tx1">
                            <a:lumMod val="50000"/>
                            <a:lumOff val="50000"/>
                          </a:schemeClr>
                        </a:solidFill>
                      </a:rPr>
                      <a:t>
</a:t>
                    </a:r>
                    <a:fld id="{EC293F01-1771-464B-AC1F-942B281FFD07}" type="PERCENTAGE">
                      <a:rPr lang="en-US" sz="3200" baseline="0">
                        <a:solidFill>
                          <a:schemeClr val="tx1">
                            <a:lumMod val="50000"/>
                            <a:lumOff val="50000"/>
                          </a:schemeClr>
                        </a:solidFill>
                      </a:rPr>
                      <a:pPr>
                        <a:defRPr sz="1100" b="1">
                          <a:solidFill>
                            <a:schemeClr val="tx1">
                              <a:lumMod val="50000"/>
                              <a:lumOff val="50000"/>
                            </a:schemeClr>
                          </a:solidFill>
                          <a:latin typeface="Calibri" panose="020F0502020204030204" pitchFamily="34" charset="0"/>
                        </a:defRPr>
                      </a:pPr>
                      <a:t>[PERCENTAGE]</a:t>
                    </a:fld>
                    <a:endParaRPr lang="en-US" sz="1600" baseline="0"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50000"/>
                          <a:lumOff val="50000"/>
                        </a:schemeClr>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611111111111101"/>
                      <c:h val="0.218055555555556"/>
                    </c:manualLayout>
                  </c15:layout>
                  <c15:dlblFieldTable/>
                  <c15:showDataLabelsRange val="0"/>
                </c:ext>
                <c:ext xmlns:c16="http://schemas.microsoft.com/office/drawing/2014/chart" uri="{C3380CC4-5D6E-409C-BE32-E72D297353CC}">
                  <c16:uniqueId val="{00000005-192B-4240-A6B5-9D0C61E3BC7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Sheet1!$A$45:$A$47</c:f>
              <c:strCache>
                <c:ptCount val="3"/>
                <c:pt idx="0">
                  <c:v>Very successful</c:v>
                </c:pt>
                <c:pt idx="1">
                  <c:v>Somewhat successful</c:v>
                </c:pt>
                <c:pt idx="2">
                  <c:v>Unsuccessful</c:v>
                </c:pt>
              </c:strCache>
            </c:strRef>
          </c:cat>
          <c:val>
            <c:numRef>
              <c:f>Sheet1!$B$45:$B$47</c:f>
              <c:numCache>
                <c:formatCode>0%</c:formatCode>
                <c:ptCount val="3"/>
                <c:pt idx="0">
                  <c:v>0.54</c:v>
                </c:pt>
                <c:pt idx="1">
                  <c:v>0.4</c:v>
                </c:pt>
                <c:pt idx="2">
                  <c:v>0.06</c:v>
                </c:pt>
              </c:numCache>
            </c:numRef>
          </c:val>
          <c:extLst>
            <c:ext xmlns:c16="http://schemas.microsoft.com/office/drawing/2014/chart" uri="{C3380CC4-5D6E-409C-BE32-E72D297353CC}">
              <c16:uniqueId val="{00000006-192B-4240-A6B5-9D0C61E3BC7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76200"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000" b="1" dirty="0">
                <a:solidFill>
                  <a:schemeClr val="tx1">
                    <a:lumMod val="75000"/>
                    <a:lumOff val="25000"/>
                  </a:schemeClr>
                </a:solidFill>
              </a:rPr>
              <a:t>What are the most critical CHALLENGES to achieving data-driven marketing success?</a:t>
            </a:r>
          </a:p>
        </c:rich>
      </c:tx>
      <c:layout>
        <c:manualLayout>
          <c:xMode val="edge"/>
          <c:yMode val="edge"/>
          <c:x val="0.133349417236937"/>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320577631385599"/>
          <c:y val="0.14089496319738101"/>
          <c:w val="0.55679425488480605"/>
          <c:h val="0.843672839506173"/>
        </c:manualLayout>
      </c:layout>
      <c:barChart>
        <c:barDir val="bar"/>
        <c:grouping val="clustered"/>
        <c:varyColors val="0"/>
        <c:ser>
          <c:idx val="0"/>
          <c:order val="0"/>
          <c:spPr>
            <a:solidFill>
              <a:srgbClr val="F49949"/>
            </a:solidFill>
            <a:ln>
              <a:noFill/>
            </a:ln>
            <a:effectLst>
              <a:outerShdw blurRad="57150" dist="19050" dir="5400000" algn="ctr" rotWithShape="0">
                <a:srgbClr val="000000">
                  <a:alpha val="63000"/>
                </a:srgbClr>
              </a:outerShdw>
            </a:effectLst>
          </c:spPr>
          <c:invertIfNegative val="0"/>
          <c:dPt>
            <c:idx val="0"/>
            <c:invertIfNegative val="0"/>
            <c:bubble3D val="0"/>
            <c:spPr>
              <a:solidFill>
                <a:srgbClr val="FDBB3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6EDC-4C85-869E-19AF8E426E50}"/>
              </c:ext>
            </c:extLst>
          </c:dPt>
          <c:dPt>
            <c:idx val="1"/>
            <c:invertIfNegative val="0"/>
            <c:bubble3D val="0"/>
            <c:spPr>
              <a:solidFill>
                <a:srgbClr val="FDBB3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6EDC-4C85-869E-19AF8E426E50}"/>
              </c:ext>
            </c:extLst>
          </c:dPt>
          <c:dPt>
            <c:idx val="2"/>
            <c:invertIfNegative val="0"/>
            <c:bubble3D val="0"/>
            <c:spPr>
              <a:solidFill>
                <a:srgbClr val="FDBB3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6EDC-4C85-869E-19AF8E426E50}"/>
              </c:ext>
            </c:extLst>
          </c:dPt>
          <c:dPt>
            <c:idx val="3"/>
            <c:invertIfNegative val="0"/>
            <c:bubble3D val="0"/>
            <c:spPr>
              <a:solidFill>
                <a:srgbClr val="FDBB3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6EDC-4C85-869E-19AF8E426E50}"/>
              </c:ext>
            </c:extLst>
          </c:dPt>
          <c:dPt>
            <c:idx val="4"/>
            <c:invertIfNegative val="0"/>
            <c:bubble3D val="0"/>
            <c:spPr>
              <a:solidFill>
                <a:srgbClr val="FDBB3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6EDC-4C85-869E-19AF8E426E50}"/>
              </c:ext>
            </c:extLst>
          </c:dPt>
          <c:dPt>
            <c:idx val="5"/>
            <c:invertIfNegative val="0"/>
            <c:bubble3D val="0"/>
            <c:spPr>
              <a:solidFill>
                <a:srgbClr val="FDBB3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6EDC-4C85-869E-19AF8E426E50}"/>
              </c:ext>
            </c:extLst>
          </c:dPt>
          <c:dPt>
            <c:idx val="6"/>
            <c:invertIfNegative val="0"/>
            <c:bubble3D val="0"/>
            <c:spPr>
              <a:solidFill>
                <a:srgbClr val="FDBB3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6EDC-4C85-869E-19AF8E426E5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Sheet1!$A$66:$A$72</c:f>
              <c:strCache>
                <c:ptCount val="7"/>
                <c:pt idx="0">
                  <c:v>Aligning marketing and sales teams</c:v>
                </c:pt>
                <c:pt idx="1">
                  <c:v>Segmenting target markets</c:v>
                </c:pt>
                <c:pt idx="2">
                  <c:v>Attributing sales revenue to marketing</c:v>
                </c:pt>
                <c:pt idx="3">
                  <c:v>Acquiring more new customers</c:v>
                </c:pt>
                <c:pt idx="4">
                  <c:v>Basing more decisions on data analysis</c:v>
                </c:pt>
                <c:pt idx="5">
                  <c:v>Enriching data quality &amp; completeness</c:v>
                </c:pt>
                <c:pt idx="6">
                  <c:v>Integrating data across platforms</c:v>
                </c:pt>
              </c:strCache>
            </c:strRef>
          </c:cat>
          <c:val>
            <c:numRef>
              <c:f>Sheet1!$B$66:$B$72</c:f>
              <c:numCache>
                <c:formatCode>0%</c:formatCode>
                <c:ptCount val="7"/>
                <c:pt idx="0">
                  <c:v>0.28000000000000003</c:v>
                </c:pt>
                <c:pt idx="1">
                  <c:v>0.3</c:v>
                </c:pt>
                <c:pt idx="2">
                  <c:v>0.35</c:v>
                </c:pt>
                <c:pt idx="3">
                  <c:v>0.38</c:v>
                </c:pt>
                <c:pt idx="4">
                  <c:v>0.4</c:v>
                </c:pt>
                <c:pt idx="5">
                  <c:v>0.46</c:v>
                </c:pt>
                <c:pt idx="6">
                  <c:v>0.51</c:v>
                </c:pt>
              </c:numCache>
            </c:numRef>
          </c:val>
          <c:extLst>
            <c:ext xmlns:c16="http://schemas.microsoft.com/office/drawing/2014/chart" uri="{C3380CC4-5D6E-409C-BE32-E72D297353CC}">
              <c16:uniqueId val="{00000000-DCCC-41E4-BBF6-2C9F5DB21480}"/>
            </c:ext>
          </c:extLst>
        </c:ser>
        <c:dLbls>
          <c:showLegendKey val="0"/>
          <c:showVal val="0"/>
          <c:showCatName val="0"/>
          <c:showSerName val="0"/>
          <c:showPercent val="0"/>
          <c:showBubbleSize val="0"/>
        </c:dLbls>
        <c:gapWidth val="115"/>
        <c:overlap val="-20"/>
        <c:axId val="2145869472"/>
        <c:axId val="2132679600"/>
      </c:barChart>
      <c:catAx>
        <c:axId val="214586947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2132679600"/>
        <c:crosses val="autoZero"/>
        <c:auto val="1"/>
        <c:lblAlgn val="ctr"/>
        <c:lblOffset val="100"/>
        <c:noMultiLvlLbl val="0"/>
      </c:catAx>
      <c:valAx>
        <c:axId val="213267960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458694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000" b="1" dirty="0">
                <a:solidFill>
                  <a:schemeClr val="tx1">
                    <a:lumMod val="75000"/>
                    <a:lumOff val="25000"/>
                  </a:schemeClr>
                </a:solidFill>
              </a:rPr>
              <a:t>Do you agree or disagree that an effective data-driven marketing STRATEGY is crucial to achieving success?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2.5462905072259699E-2"/>
          <c:y val="0.18012459246404"/>
          <c:w val="0.94907407407407396"/>
          <c:h val="0.73390966754155695"/>
        </c:manualLayout>
      </c:layout>
      <c:barChart>
        <c:barDir val="col"/>
        <c:grouping val="clustered"/>
        <c:varyColors val="0"/>
        <c:ser>
          <c:idx val="0"/>
          <c:order val="0"/>
          <c:spPr>
            <a:solidFill>
              <a:srgbClr val="4069B2"/>
            </a:solidFill>
            <a:ln>
              <a:noFill/>
            </a:ln>
            <a:effectLst/>
          </c:spPr>
          <c:invertIfNegative val="0"/>
          <c:dPt>
            <c:idx val="0"/>
            <c:invertIfNegative val="0"/>
            <c:bubble3D val="0"/>
            <c:spPr>
              <a:solidFill>
                <a:srgbClr val="E2643B"/>
              </a:solidFill>
              <a:ln>
                <a:noFill/>
              </a:ln>
              <a:effectLst/>
            </c:spPr>
            <c:extLst>
              <c:ext xmlns:c16="http://schemas.microsoft.com/office/drawing/2014/chart" uri="{C3380CC4-5D6E-409C-BE32-E72D297353CC}">
                <c16:uniqueId val="{0000000F-EC43-43D4-A853-F4020B5380D4}"/>
              </c:ext>
            </c:extLst>
          </c:dPt>
          <c:dPt>
            <c:idx val="1"/>
            <c:invertIfNegative val="0"/>
            <c:bubble3D val="0"/>
            <c:spPr>
              <a:solidFill>
                <a:srgbClr val="E2643B"/>
              </a:solidFill>
              <a:ln>
                <a:noFill/>
              </a:ln>
              <a:effectLst/>
            </c:spPr>
            <c:extLst>
              <c:ext xmlns:c16="http://schemas.microsoft.com/office/drawing/2014/chart" uri="{C3380CC4-5D6E-409C-BE32-E72D297353CC}">
                <c16:uniqueId val="{00000009-EC43-43D4-A853-F4020B5380D4}"/>
              </c:ext>
            </c:extLst>
          </c:dPt>
          <c:dPt>
            <c:idx val="2"/>
            <c:invertIfNegative val="0"/>
            <c:bubble3D val="0"/>
            <c:spPr>
              <a:solidFill>
                <a:srgbClr val="FDBB30"/>
              </a:solidFill>
              <a:ln>
                <a:noFill/>
              </a:ln>
              <a:effectLst>
                <a:outerShdw blurRad="57150" dist="19050" dir="5400000" algn="tl" rotWithShape="0">
                  <a:prstClr val="black">
                    <a:alpha val="63000"/>
                  </a:prstClr>
                </a:outerShdw>
              </a:effectLst>
            </c:spPr>
            <c:extLst>
              <c:ext xmlns:c16="http://schemas.microsoft.com/office/drawing/2014/chart" uri="{C3380CC4-5D6E-409C-BE32-E72D297353CC}">
                <c16:uniqueId val="{00000001-975C-4D38-A052-E15474C26404}"/>
              </c:ext>
            </c:extLst>
          </c:dPt>
          <c:dPt>
            <c:idx val="3"/>
            <c:invertIfNegative val="0"/>
            <c:bubble3D val="0"/>
            <c:spPr>
              <a:solidFill>
                <a:srgbClr val="FDBB30"/>
              </a:solidFill>
              <a:ln>
                <a:noFill/>
              </a:ln>
              <a:effectLst/>
            </c:spPr>
            <c:extLst>
              <c:ext xmlns:c16="http://schemas.microsoft.com/office/drawing/2014/chart" uri="{C3380CC4-5D6E-409C-BE32-E72D297353CC}">
                <c16:uniqueId val="{00000003-975C-4D38-A052-E15474C26404}"/>
              </c:ext>
            </c:extLst>
          </c:dPt>
          <c:dLbls>
            <c:dLbl>
              <c:idx val="0"/>
              <c:tx>
                <c:rich>
                  <a:bodyPr/>
                  <a:lstStyle/>
                  <a:p>
                    <a:fld id="{2EEF2782-D490-8B45-B840-5FDC86292BAA}" type="VALUE">
                      <a:rPr lang="en-US" sz="14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C43-43D4-A853-F4020B5380D4}"/>
                </c:ext>
              </c:extLst>
            </c:dLbl>
            <c:dLbl>
              <c:idx val="1"/>
              <c:tx>
                <c:rich>
                  <a:bodyPr/>
                  <a:lstStyle/>
                  <a:p>
                    <a:fld id="{905A8658-F4BE-154F-8294-0D5747400AE3}" type="VALUE">
                      <a:rPr lang="pt-BR" sz="16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C43-43D4-A853-F4020B5380D4}"/>
                </c:ext>
              </c:extLst>
            </c:dLbl>
            <c:dLbl>
              <c:idx val="2"/>
              <c:tx>
                <c:rich>
                  <a:bodyPr/>
                  <a:lstStyle/>
                  <a:p>
                    <a:fld id="{175D66A5-8768-4935-A3DC-73590CEFAA9F}" type="VALUE">
                      <a:rPr lang="pt-BR" sz="1600" b="0" i="0" baseline="0">
                        <a:solidFill>
                          <a:schemeClr val="tx1">
                            <a:lumMod val="75000"/>
                            <a:lumOff val="25000"/>
                          </a:schemeClr>
                        </a:solidFill>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5C-4D38-A052-E15474C26404}"/>
                </c:ext>
              </c:extLst>
            </c:dLbl>
            <c:dLbl>
              <c:idx val="3"/>
              <c:tx>
                <c:rich>
                  <a:bodyPr/>
                  <a:lstStyle/>
                  <a:p>
                    <a:r>
                      <a:rPr lang="pt-BR" sz="1600" b="0" dirty="0">
                        <a:solidFill>
                          <a:schemeClr val="tx1">
                            <a:lumMod val="75000"/>
                            <a:lumOff val="25000"/>
                          </a:schemeClr>
                        </a:solidFill>
                      </a:rPr>
                      <a:t>1%</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5C-4D38-A052-E15474C2640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Sheet1!$A$96:$A$99</c:f>
              <c:strCache>
                <c:ptCount val="4"/>
                <c:pt idx="0">
                  <c:v>Strongly agree</c:v>
                </c:pt>
                <c:pt idx="1">
                  <c:v>Agree</c:v>
                </c:pt>
                <c:pt idx="2">
                  <c:v>Disagree</c:v>
                </c:pt>
                <c:pt idx="3">
                  <c:v>Strongly disagree</c:v>
                </c:pt>
              </c:strCache>
            </c:strRef>
          </c:cat>
          <c:val>
            <c:numRef>
              <c:f>Sheet1!$B$96:$B$99</c:f>
              <c:numCache>
                <c:formatCode>0%</c:formatCode>
                <c:ptCount val="4"/>
                <c:pt idx="0">
                  <c:v>0.7</c:v>
                </c:pt>
                <c:pt idx="1">
                  <c:v>0.28000000000000003</c:v>
                </c:pt>
                <c:pt idx="2">
                  <c:v>0.01</c:v>
                </c:pt>
                <c:pt idx="3">
                  <c:v>0.01</c:v>
                </c:pt>
              </c:numCache>
            </c:numRef>
          </c:val>
          <c:extLst>
            <c:ext xmlns:c16="http://schemas.microsoft.com/office/drawing/2014/chart" uri="{C3380CC4-5D6E-409C-BE32-E72D297353CC}">
              <c16:uniqueId val="{00000004-975C-4D38-A052-E15474C26404}"/>
            </c:ext>
          </c:extLst>
        </c:ser>
        <c:dLbls>
          <c:showLegendKey val="0"/>
          <c:showVal val="0"/>
          <c:showCatName val="0"/>
          <c:showSerName val="0"/>
          <c:showPercent val="0"/>
          <c:showBubbleSize val="0"/>
        </c:dLbls>
        <c:gapWidth val="100"/>
        <c:overlap val="-24"/>
        <c:axId val="2012489072"/>
        <c:axId val="2006610768"/>
      </c:barChart>
      <c:catAx>
        <c:axId val="20124890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06610768"/>
        <c:crosses val="autoZero"/>
        <c:auto val="1"/>
        <c:lblAlgn val="ctr"/>
        <c:lblOffset val="100"/>
        <c:noMultiLvlLbl val="0"/>
      </c:catAx>
      <c:valAx>
        <c:axId val="2006610768"/>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20124890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91583582517799"/>
          <c:y val="0.17627915649498399"/>
          <c:w val="0.52490467337416202"/>
          <c:h val="0.81898148148148198"/>
        </c:manualLayout>
      </c:layout>
      <c:barChart>
        <c:barDir val="bar"/>
        <c:grouping val="clustered"/>
        <c:varyColors val="0"/>
        <c:ser>
          <c:idx val="0"/>
          <c:order val="0"/>
          <c:tx>
            <c:strRef>
              <c:f>Sheet1!$P$65</c:f>
              <c:strCache>
                <c:ptCount val="1"/>
                <c:pt idx="0">
                  <c:v>Critical Challenges</c:v>
                </c:pt>
              </c:strCache>
            </c:strRef>
          </c:tx>
          <c:spPr>
            <a:solidFill>
              <a:srgbClr val="FDBB3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Sheet1!$O$66:$O$72</c:f>
              <c:strCache>
                <c:ptCount val="7"/>
                <c:pt idx="0">
                  <c:v>Aligning marketing and sales teams</c:v>
                </c:pt>
                <c:pt idx="1">
                  <c:v>Segmenting target markets</c:v>
                </c:pt>
                <c:pt idx="2">
                  <c:v>Attributing sales revenue to marketing</c:v>
                </c:pt>
                <c:pt idx="3">
                  <c:v>Enriching data quality &amp; completeness</c:v>
                </c:pt>
                <c:pt idx="4">
                  <c:v>Integrating data across platforms</c:v>
                </c:pt>
                <c:pt idx="5">
                  <c:v>Acquiring more new customers</c:v>
                </c:pt>
                <c:pt idx="6">
                  <c:v>Basing more decisions on data analysis</c:v>
                </c:pt>
              </c:strCache>
            </c:strRef>
          </c:cat>
          <c:val>
            <c:numRef>
              <c:f>Sheet1!$P$66:$P$72</c:f>
              <c:numCache>
                <c:formatCode>0%</c:formatCode>
                <c:ptCount val="7"/>
                <c:pt idx="0">
                  <c:v>0.28000000000000003</c:v>
                </c:pt>
                <c:pt idx="1">
                  <c:v>0.3</c:v>
                </c:pt>
                <c:pt idx="2">
                  <c:v>0.35</c:v>
                </c:pt>
                <c:pt idx="3">
                  <c:v>0.46</c:v>
                </c:pt>
                <c:pt idx="4">
                  <c:v>0.51</c:v>
                </c:pt>
                <c:pt idx="5">
                  <c:v>0.38</c:v>
                </c:pt>
                <c:pt idx="6">
                  <c:v>0.4</c:v>
                </c:pt>
              </c:numCache>
            </c:numRef>
          </c:val>
          <c:extLst>
            <c:ext xmlns:c16="http://schemas.microsoft.com/office/drawing/2014/chart" uri="{C3380CC4-5D6E-409C-BE32-E72D297353CC}">
              <c16:uniqueId val="{00000000-F775-4134-87AA-E8F61E00243F}"/>
            </c:ext>
          </c:extLst>
        </c:ser>
        <c:ser>
          <c:idx val="1"/>
          <c:order val="1"/>
          <c:tx>
            <c:strRef>
              <c:f>Sheet1!$Q$65</c:f>
              <c:strCache>
                <c:ptCount val="1"/>
                <c:pt idx="0">
                  <c:v>Important Objectives</c:v>
                </c:pt>
              </c:strCache>
            </c:strRef>
          </c:tx>
          <c:spPr>
            <a:solidFill>
              <a:srgbClr val="E2643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Sheet1!$O$66:$O$72</c:f>
              <c:strCache>
                <c:ptCount val="7"/>
                <c:pt idx="0">
                  <c:v>Aligning marketing and sales teams</c:v>
                </c:pt>
                <c:pt idx="1">
                  <c:v>Segmenting target markets</c:v>
                </c:pt>
                <c:pt idx="2">
                  <c:v>Attributing sales revenue to marketing</c:v>
                </c:pt>
                <c:pt idx="3">
                  <c:v>Enriching data quality &amp; completeness</c:v>
                </c:pt>
                <c:pt idx="4">
                  <c:v>Integrating data across platforms</c:v>
                </c:pt>
                <c:pt idx="5">
                  <c:v>Acquiring more new customers</c:v>
                </c:pt>
                <c:pt idx="6">
                  <c:v>Basing more decisions on data analysis</c:v>
                </c:pt>
              </c:strCache>
            </c:strRef>
          </c:cat>
          <c:val>
            <c:numRef>
              <c:f>Sheet1!$Q$66:$Q$72</c:f>
              <c:numCache>
                <c:formatCode>0%</c:formatCode>
                <c:ptCount val="7"/>
                <c:pt idx="0">
                  <c:v>0.32</c:v>
                </c:pt>
                <c:pt idx="1">
                  <c:v>0.33</c:v>
                </c:pt>
                <c:pt idx="2">
                  <c:v>0.36</c:v>
                </c:pt>
                <c:pt idx="3">
                  <c:v>0.36</c:v>
                </c:pt>
                <c:pt idx="4">
                  <c:v>0.4</c:v>
                </c:pt>
                <c:pt idx="5">
                  <c:v>0.44</c:v>
                </c:pt>
                <c:pt idx="6">
                  <c:v>0.48</c:v>
                </c:pt>
              </c:numCache>
            </c:numRef>
          </c:val>
          <c:extLst>
            <c:ext xmlns:c16="http://schemas.microsoft.com/office/drawing/2014/chart" uri="{C3380CC4-5D6E-409C-BE32-E72D297353CC}">
              <c16:uniqueId val="{00000001-F775-4134-87AA-E8F61E00243F}"/>
            </c:ext>
          </c:extLst>
        </c:ser>
        <c:dLbls>
          <c:showLegendKey val="0"/>
          <c:showVal val="0"/>
          <c:showCatName val="0"/>
          <c:showSerName val="0"/>
          <c:showPercent val="0"/>
          <c:showBubbleSize val="0"/>
        </c:dLbls>
        <c:gapWidth val="115"/>
        <c:overlap val="-20"/>
        <c:axId val="2007444656"/>
        <c:axId val="2030569808"/>
      </c:barChart>
      <c:catAx>
        <c:axId val="200744465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2030569808"/>
        <c:crosses val="autoZero"/>
        <c:auto val="1"/>
        <c:lblAlgn val="ctr"/>
        <c:lblOffset val="100"/>
        <c:noMultiLvlLbl val="0"/>
      </c:catAx>
      <c:valAx>
        <c:axId val="203056980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0744465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30322433654127"/>
          <c:y val="0.10385802469135801"/>
          <c:w val="0.54398476232137705"/>
          <c:h val="5.58114610673665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solidFill>
                  <a:schemeClr val="tx1">
                    <a:lumMod val="75000"/>
                    <a:lumOff val="25000"/>
                  </a:schemeClr>
                </a:solidFill>
              </a:rPr>
              <a:t>What are the most effective digital CHANNELS </a:t>
            </a:r>
            <a:br>
              <a:rPr lang="en-US" sz="1800" b="1" dirty="0">
                <a:solidFill>
                  <a:schemeClr val="tx1">
                    <a:lumMod val="75000"/>
                    <a:lumOff val="25000"/>
                  </a:schemeClr>
                </a:solidFill>
              </a:rPr>
            </a:br>
            <a:r>
              <a:rPr lang="en-US" sz="1800" b="1" dirty="0">
                <a:solidFill>
                  <a:schemeClr val="tx1">
                    <a:lumMod val="75000"/>
                    <a:lumOff val="25000"/>
                  </a:schemeClr>
                </a:solidFill>
              </a:rPr>
              <a:t>used for collecting marketing data?</a:t>
            </a:r>
          </a:p>
        </c:rich>
      </c:tx>
      <c:layout>
        <c:manualLayout>
          <c:xMode val="edge"/>
          <c:yMode val="edge"/>
          <c:x val="0.20209653258021601"/>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505759696704598"/>
          <c:y val="0.140895061728395"/>
          <c:w val="0.70494240303295397"/>
          <c:h val="0.843672839506173"/>
        </c:manualLayout>
      </c:layout>
      <c:barChart>
        <c:barDir val="bar"/>
        <c:grouping val="clustered"/>
        <c:varyColors val="0"/>
        <c:ser>
          <c:idx val="0"/>
          <c:order val="0"/>
          <c:spPr>
            <a:solidFill>
              <a:srgbClr val="E2643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Sheet1!$A$126:$A$132</c:f>
              <c:strCache>
                <c:ptCount val="7"/>
                <c:pt idx="0">
                  <c:v>Display ads/remarketing</c:v>
                </c:pt>
                <c:pt idx="1">
                  <c:v>Paid search (SEM)</c:v>
                </c:pt>
                <c:pt idx="2">
                  <c:v>Organic search (SEO)</c:v>
                </c:pt>
                <c:pt idx="3">
                  <c:v>Mobile apps</c:v>
                </c:pt>
                <c:pt idx="4">
                  <c:v>Email communication</c:v>
                </c:pt>
                <c:pt idx="5">
                  <c:v>Social media</c:v>
                </c:pt>
                <c:pt idx="6">
                  <c:v>Website/eCommerce</c:v>
                </c:pt>
              </c:strCache>
            </c:strRef>
          </c:cat>
          <c:val>
            <c:numRef>
              <c:f>Sheet1!$B$126:$B$132</c:f>
              <c:numCache>
                <c:formatCode>0%</c:formatCode>
                <c:ptCount val="7"/>
                <c:pt idx="0">
                  <c:v>0.22</c:v>
                </c:pt>
                <c:pt idx="1">
                  <c:v>0.23</c:v>
                </c:pt>
                <c:pt idx="2">
                  <c:v>0.33</c:v>
                </c:pt>
                <c:pt idx="3">
                  <c:v>0.37</c:v>
                </c:pt>
                <c:pt idx="4">
                  <c:v>0.43</c:v>
                </c:pt>
                <c:pt idx="5">
                  <c:v>0.55000000000000004</c:v>
                </c:pt>
                <c:pt idx="6">
                  <c:v>0.57999999999999996</c:v>
                </c:pt>
              </c:numCache>
            </c:numRef>
          </c:val>
          <c:extLst>
            <c:ext xmlns:c16="http://schemas.microsoft.com/office/drawing/2014/chart" uri="{C3380CC4-5D6E-409C-BE32-E72D297353CC}">
              <c16:uniqueId val="{00000000-DCCC-41E4-BBF6-2C9F5DB21480}"/>
            </c:ext>
          </c:extLst>
        </c:ser>
        <c:dLbls>
          <c:showLegendKey val="0"/>
          <c:showVal val="0"/>
          <c:showCatName val="0"/>
          <c:showSerName val="0"/>
          <c:showPercent val="0"/>
          <c:showBubbleSize val="0"/>
        </c:dLbls>
        <c:gapWidth val="115"/>
        <c:overlap val="-20"/>
        <c:axId val="2036286816"/>
        <c:axId val="2079126336"/>
      </c:barChart>
      <c:catAx>
        <c:axId val="203628681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2079126336"/>
        <c:crosses val="autoZero"/>
        <c:auto val="1"/>
        <c:lblAlgn val="ctr"/>
        <c:lblOffset val="100"/>
        <c:noMultiLvlLbl val="0"/>
      </c:catAx>
      <c:valAx>
        <c:axId val="207912633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362868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sz="2000" b="1" dirty="0">
                <a:solidFill>
                  <a:schemeClr val="tx1">
                    <a:lumMod val="75000"/>
                    <a:lumOff val="25000"/>
                  </a:schemeClr>
                </a:solidFill>
              </a:rPr>
              <a:t>Which best describes how the EFFECTIVENESS of </a:t>
            </a:r>
            <a:br>
              <a:rPr lang="en-US" sz="2000" b="1" dirty="0">
                <a:solidFill>
                  <a:schemeClr val="tx1">
                    <a:lumMod val="75000"/>
                    <a:lumOff val="25000"/>
                  </a:schemeClr>
                </a:solidFill>
              </a:rPr>
            </a:br>
            <a:r>
              <a:rPr lang="en-US" sz="2000" b="1" dirty="0">
                <a:solidFill>
                  <a:schemeClr val="tx1">
                    <a:lumMod val="75000"/>
                    <a:lumOff val="25000"/>
                  </a:schemeClr>
                </a:solidFill>
              </a:rPr>
              <a:t>data collection channels is changing?</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2.5462962962963E-2"/>
          <c:y val="0.14283956692913399"/>
          <c:w val="0.94907407407407396"/>
          <c:h val="0.69918744531933497"/>
        </c:manualLayout>
      </c:layout>
      <c:barChart>
        <c:barDir val="col"/>
        <c:grouping val="clustered"/>
        <c:varyColors val="0"/>
        <c:ser>
          <c:idx val="0"/>
          <c:order val="0"/>
          <c:spPr>
            <a:solidFill>
              <a:srgbClr val="4069B2"/>
            </a:solidFill>
            <a:ln>
              <a:noFill/>
            </a:ln>
            <a:effectLst/>
          </c:spPr>
          <c:invertIfNegative val="0"/>
          <c:dPt>
            <c:idx val="0"/>
            <c:invertIfNegative val="0"/>
            <c:bubble3D val="0"/>
            <c:spPr>
              <a:solidFill>
                <a:srgbClr val="E2643B"/>
              </a:solidFill>
              <a:ln>
                <a:noFill/>
              </a:ln>
              <a:effectLst/>
            </c:spPr>
            <c:extLst>
              <c:ext xmlns:c16="http://schemas.microsoft.com/office/drawing/2014/chart" uri="{C3380CC4-5D6E-409C-BE32-E72D297353CC}">
                <c16:uniqueId val="{00000007-BFE3-44EB-8315-FFF53A30DF35}"/>
              </c:ext>
            </c:extLst>
          </c:dPt>
          <c:dPt>
            <c:idx val="1"/>
            <c:invertIfNegative val="0"/>
            <c:bubble3D val="0"/>
            <c:spPr>
              <a:solidFill>
                <a:srgbClr val="E2643B"/>
              </a:solidFill>
              <a:ln>
                <a:noFill/>
              </a:ln>
              <a:effectLst/>
            </c:spPr>
            <c:extLst>
              <c:ext xmlns:c16="http://schemas.microsoft.com/office/drawing/2014/chart" uri="{C3380CC4-5D6E-409C-BE32-E72D297353CC}">
                <c16:uniqueId val="{00000008-BFE3-44EB-8315-FFF53A30DF35}"/>
              </c:ext>
            </c:extLst>
          </c:dPt>
          <c:dPt>
            <c:idx val="2"/>
            <c:invertIfNegative val="0"/>
            <c:bubble3D val="0"/>
            <c:spPr>
              <a:solidFill>
                <a:srgbClr val="FDBB30"/>
              </a:solidFill>
              <a:ln>
                <a:noFill/>
              </a:ln>
              <a:effectLst>
                <a:outerShdw blurRad="57150" dist="19050" dir="5400000" algn="tl" rotWithShape="0">
                  <a:prstClr val="black">
                    <a:alpha val="63000"/>
                  </a:prstClr>
                </a:outerShdw>
              </a:effectLst>
            </c:spPr>
            <c:extLst>
              <c:ext xmlns:c16="http://schemas.microsoft.com/office/drawing/2014/chart" uri="{C3380CC4-5D6E-409C-BE32-E72D297353CC}">
                <c16:uniqueId val="{00000001-975C-4D38-A052-E15474C26404}"/>
              </c:ext>
            </c:extLst>
          </c:dPt>
          <c:dPt>
            <c:idx val="3"/>
            <c:invertIfNegative val="0"/>
            <c:bubble3D val="0"/>
            <c:spPr>
              <a:solidFill>
                <a:srgbClr val="FF9900"/>
              </a:solidFill>
              <a:ln>
                <a:noFill/>
              </a:ln>
              <a:effectLst/>
            </c:spPr>
            <c:extLst>
              <c:ext xmlns:c16="http://schemas.microsoft.com/office/drawing/2014/chart" uri="{C3380CC4-5D6E-409C-BE32-E72D297353CC}">
                <c16:uniqueId val="{00000003-975C-4D38-A052-E15474C26404}"/>
              </c:ext>
            </c:extLst>
          </c:dPt>
          <c:dLbls>
            <c:dLbl>
              <c:idx val="0"/>
              <c:tx>
                <c:rich>
                  <a:bodyPr/>
                  <a:lstStyle/>
                  <a:p>
                    <a:fld id="{17583259-E673-9E4C-9A3D-84717AE4619F}" type="VALUE">
                      <a:rPr lang="pt-BR" sz="20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FE3-44EB-8315-FFF53A30DF35}"/>
                </c:ext>
              </c:extLst>
            </c:dLbl>
            <c:dLbl>
              <c:idx val="1"/>
              <c:tx>
                <c:rich>
                  <a:bodyPr/>
                  <a:lstStyle/>
                  <a:p>
                    <a:fld id="{305902DC-564C-E549-AA5A-7217B77E0B22}" type="VALUE">
                      <a:rPr lang="is-IS" sz="2000"/>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FE3-44EB-8315-FFF53A30DF35}"/>
                </c:ext>
              </c:extLst>
            </c:dLbl>
            <c:dLbl>
              <c:idx val="2"/>
              <c:tx>
                <c:rich>
                  <a:bodyPr/>
                  <a:lstStyle/>
                  <a:p>
                    <a:fld id="{7D6AB178-4501-44E6-9B06-CCC2D3812E7C}" type="VALUE">
                      <a:rPr lang="is-IS" sz="2000" b="0" i="0" baseline="0">
                        <a:solidFill>
                          <a:schemeClr val="tx1">
                            <a:lumMod val="75000"/>
                            <a:lumOff val="2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5C-4D38-A052-E15474C26404}"/>
                </c:ext>
              </c:extLst>
            </c:dLbl>
            <c:dLbl>
              <c:idx val="3"/>
              <c:tx>
                <c:rich>
                  <a:bodyPr/>
                  <a:lstStyle/>
                  <a:p>
                    <a:r>
                      <a:rPr lang="en-US" sz="2000" b="0" i="0" baseline="0" dirty="0">
                        <a:solidFill>
                          <a:schemeClr val="tx1">
                            <a:lumMod val="75000"/>
                            <a:lumOff val="25000"/>
                          </a:schemeClr>
                        </a:solidFill>
                      </a:rPr>
                      <a:t>0%</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5C-4D38-A052-E15474C2640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Sheet1!$A$156:$A$159</c:f>
              <c:strCache>
                <c:ptCount val="4"/>
                <c:pt idx="0">
                  <c:v>Effectiveness is increasing significantly</c:v>
                </c:pt>
                <c:pt idx="1">
                  <c:v>Effectiveness is increasing marginally</c:v>
                </c:pt>
                <c:pt idx="2">
                  <c:v>Effectiveness is decreasing marginally</c:v>
                </c:pt>
                <c:pt idx="3">
                  <c:v>Effectiveness is decreasing significantly</c:v>
                </c:pt>
              </c:strCache>
            </c:strRef>
          </c:cat>
          <c:val>
            <c:numRef>
              <c:f>Sheet1!$B$156:$B$159</c:f>
              <c:numCache>
                <c:formatCode>0%</c:formatCode>
                <c:ptCount val="4"/>
                <c:pt idx="0">
                  <c:v>0.56000000000000005</c:v>
                </c:pt>
                <c:pt idx="1">
                  <c:v>0.42</c:v>
                </c:pt>
                <c:pt idx="2">
                  <c:v>0.02</c:v>
                </c:pt>
                <c:pt idx="3">
                  <c:v>0</c:v>
                </c:pt>
              </c:numCache>
            </c:numRef>
          </c:val>
          <c:extLst>
            <c:ext xmlns:c16="http://schemas.microsoft.com/office/drawing/2014/chart" uri="{C3380CC4-5D6E-409C-BE32-E72D297353CC}">
              <c16:uniqueId val="{00000004-975C-4D38-A052-E15474C26404}"/>
            </c:ext>
          </c:extLst>
        </c:ser>
        <c:dLbls>
          <c:showLegendKey val="0"/>
          <c:showVal val="0"/>
          <c:showCatName val="0"/>
          <c:showSerName val="0"/>
          <c:showPercent val="0"/>
          <c:showBubbleSize val="0"/>
        </c:dLbls>
        <c:gapWidth val="100"/>
        <c:overlap val="-24"/>
        <c:axId val="2078664176"/>
        <c:axId val="2078832048"/>
      </c:barChart>
      <c:catAx>
        <c:axId val="20786641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078832048"/>
        <c:crosses val="autoZero"/>
        <c:auto val="1"/>
        <c:lblAlgn val="ctr"/>
        <c:lblOffset val="100"/>
        <c:noMultiLvlLbl val="0"/>
      </c:catAx>
      <c:valAx>
        <c:axId val="2078832048"/>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20786641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sz="2000" b="1" dirty="0">
                <a:solidFill>
                  <a:schemeClr val="tx1">
                    <a:lumMod val="75000"/>
                    <a:lumOff val="25000"/>
                  </a:schemeClr>
                </a:solidFill>
              </a:rPr>
              <a:t>How complicated is the IMPLEMENTATION of a </a:t>
            </a:r>
            <a:br>
              <a:rPr lang="en-US" sz="2000" b="1" dirty="0">
                <a:solidFill>
                  <a:schemeClr val="tx1">
                    <a:lumMod val="75000"/>
                    <a:lumOff val="25000"/>
                  </a:schemeClr>
                </a:solidFill>
              </a:rPr>
            </a:br>
            <a:r>
              <a:rPr lang="en-US" sz="2000" b="1" dirty="0">
                <a:solidFill>
                  <a:schemeClr val="tx1">
                    <a:lumMod val="75000"/>
                    <a:lumOff val="25000"/>
                  </a:schemeClr>
                </a:solidFill>
              </a:rPr>
              <a:t>data-driven marketing strategy?</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2.54629257838495E-2"/>
          <c:y val="0.167714028116556"/>
          <c:w val="0.94907407407407396"/>
          <c:h val="0.69918744531933497"/>
        </c:manualLayout>
      </c:layout>
      <c:barChart>
        <c:barDir val="col"/>
        <c:grouping val="clustered"/>
        <c:varyColors val="0"/>
        <c:ser>
          <c:idx val="0"/>
          <c:order val="0"/>
          <c:spPr>
            <a:solidFill>
              <a:srgbClr val="4069B2"/>
            </a:solidFill>
            <a:ln>
              <a:noFill/>
            </a:ln>
            <a:effectLst/>
          </c:spPr>
          <c:invertIfNegative val="0"/>
          <c:dPt>
            <c:idx val="0"/>
            <c:invertIfNegative val="0"/>
            <c:bubble3D val="0"/>
            <c:spPr>
              <a:solidFill>
                <a:srgbClr val="E2643B"/>
              </a:solidFill>
              <a:ln>
                <a:noFill/>
              </a:ln>
              <a:effectLst/>
            </c:spPr>
            <c:extLst>
              <c:ext xmlns:c16="http://schemas.microsoft.com/office/drawing/2014/chart" uri="{C3380CC4-5D6E-409C-BE32-E72D297353CC}">
                <c16:uniqueId val="{00000007-36DC-4849-A025-B176FA2950EC}"/>
              </c:ext>
            </c:extLst>
          </c:dPt>
          <c:dPt>
            <c:idx val="1"/>
            <c:invertIfNegative val="0"/>
            <c:bubble3D val="0"/>
            <c:spPr>
              <a:solidFill>
                <a:srgbClr val="E2643B"/>
              </a:solidFill>
              <a:ln>
                <a:noFill/>
              </a:ln>
              <a:effectLst/>
            </c:spPr>
            <c:extLst>
              <c:ext xmlns:c16="http://schemas.microsoft.com/office/drawing/2014/chart" uri="{C3380CC4-5D6E-409C-BE32-E72D297353CC}">
                <c16:uniqueId val="{0000000B-36DC-4849-A025-B176FA2950EC}"/>
              </c:ext>
            </c:extLst>
          </c:dPt>
          <c:dPt>
            <c:idx val="2"/>
            <c:invertIfNegative val="0"/>
            <c:bubble3D val="0"/>
            <c:spPr>
              <a:solidFill>
                <a:srgbClr val="FDBB30"/>
              </a:solidFill>
              <a:ln>
                <a:noFill/>
              </a:ln>
              <a:effectLst>
                <a:outerShdw blurRad="57150" dist="19050" dir="5400000" algn="tl" rotWithShape="0">
                  <a:prstClr val="black">
                    <a:alpha val="63000"/>
                  </a:prstClr>
                </a:outerShdw>
              </a:effectLst>
            </c:spPr>
            <c:extLst>
              <c:ext xmlns:c16="http://schemas.microsoft.com/office/drawing/2014/chart" uri="{C3380CC4-5D6E-409C-BE32-E72D297353CC}">
                <c16:uniqueId val="{00000001-975C-4D38-A052-E15474C26404}"/>
              </c:ext>
            </c:extLst>
          </c:dPt>
          <c:dPt>
            <c:idx val="3"/>
            <c:invertIfNegative val="0"/>
            <c:bubble3D val="0"/>
            <c:spPr>
              <a:solidFill>
                <a:srgbClr val="FDBB30"/>
              </a:solidFill>
              <a:ln>
                <a:noFill/>
              </a:ln>
              <a:effectLst/>
            </c:spPr>
            <c:extLst>
              <c:ext xmlns:c16="http://schemas.microsoft.com/office/drawing/2014/chart" uri="{C3380CC4-5D6E-409C-BE32-E72D297353CC}">
                <c16:uniqueId val="{00000003-975C-4D38-A052-E15474C26404}"/>
              </c:ext>
            </c:extLst>
          </c:dPt>
          <c:dLbls>
            <c:dLbl>
              <c:idx val="3"/>
              <c:tx>
                <c:rich>
                  <a:bodyPr/>
                  <a:lstStyle/>
                  <a:p>
                    <a:r>
                      <a:rPr lang="it-IT" b="0">
                        <a:solidFill>
                          <a:schemeClr val="tx1">
                            <a:lumMod val="75000"/>
                            <a:lumOff val="25000"/>
                          </a:schemeClr>
                        </a:solidFill>
                      </a:rPr>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5C-4D38-A052-E15474C2640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Sheet1!$A$186:$A$189</c:f>
              <c:strCache>
                <c:ptCount val="4"/>
                <c:pt idx="0">
                  <c:v>Extremely             complicated</c:v>
                </c:pt>
                <c:pt idx="1">
                  <c:v>Somewhat             complicated</c:v>
                </c:pt>
                <c:pt idx="2">
                  <c:v>Somewhat uncomplicated</c:v>
                </c:pt>
                <c:pt idx="3">
                  <c:v>Extremely uncomplicated</c:v>
                </c:pt>
              </c:strCache>
            </c:strRef>
          </c:cat>
          <c:val>
            <c:numRef>
              <c:f>Sheet1!$B$186:$B$189</c:f>
              <c:numCache>
                <c:formatCode>0%</c:formatCode>
                <c:ptCount val="4"/>
                <c:pt idx="0">
                  <c:v>0.34</c:v>
                </c:pt>
                <c:pt idx="1">
                  <c:v>0.46</c:v>
                </c:pt>
                <c:pt idx="2">
                  <c:v>0.16</c:v>
                </c:pt>
                <c:pt idx="3">
                  <c:v>0.04</c:v>
                </c:pt>
              </c:numCache>
            </c:numRef>
          </c:val>
          <c:extLst>
            <c:ext xmlns:c16="http://schemas.microsoft.com/office/drawing/2014/chart" uri="{C3380CC4-5D6E-409C-BE32-E72D297353CC}">
              <c16:uniqueId val="{00000004-975C-4D38-A052-E15474C26404}"/>
            </c:ext>
          </c:extLst>
        </c:ser>
        <c:dLbls>
          <c:showLegendKey val="0"/>
          <c:showVal val="0"/>
          <c:showCatName val="0"/>
          <c:showSerName val="0"/>
          <c:showPercent val="0"/>
          <c:showBubbleSize val="0"/>
        </c:dLbls>
        <c:gapWidth val="100"/>
        <c:overlap val="-24"/>
        <c:axId val="2076182784"/>
        <c:axId val="-2146711088"/>
      </c:barChart>
      <c:catAx>
        <c:axId val="20761827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46711088"/>
        <c:crosses val="autoZero"/>
        <c:auto val="1"/>
        <c:lblAlgn val="ctr"/>
        <c:lblOffset val="100"/>
        <c:noMultiLvlLbl val="0"/>
      </c:catAx>
      <c:valAx>
        <c:axId val="-2146711088"/>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20761827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sz="2000" b="1" dirty="0">
                <a:solidFill>
                  <a:schemeClr val="tx1">
                    <a:lumMod val="75000"/>
                    <a:lumOff val="25000"/>
                  </a:schemeClr>
                </a:solidFill>
              </a:rPr>
              <a:t>Which best describes the RESOURCES used to implement a data-driven marketing strategy?</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spPr>
            <a:effectLst>
              <a:outerShdw blurRad="57150" dist="19050" dir="5400000" algn="tl" rotWithShape="0">
                <a:prstClr val="black">
                  <a:alpha val="62000"/>
                </a:prstClr>
              </a:outerShdw>
            </a:effectLst>
          </c:spPr>
          <c:dPt>
            <c:idx val="0"/>
            <c:bubble3D val="0"/>
            <c:spPr>
              <a:solidFill>
                <a:srgbClr val="E2643B"/>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1-192B-4240-A6B5-9D0C61E3BC7A}"/>
              </c:ext>
            </c:extLst>
          </c:dPt>
          <c:dPt>
            <c:idx val="1"/>
            <c:bubble3D val="0"/>
            <c:spPr>
              <a:solidFill>
                <a:srgbClr val="FDBB30"/>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3-192B-4240-A6B5-9D0C61E3BC7A}"/>
              </c:ext>
            </c:extLst>
          </c:dPt>
          <c:dPt>
            <c:idx val="2"/>
            <c:bubble3D val="0"/>
            <c:spPr>
              <a:solidFill>
                <a:srgbClr val="595959"/>
              </a:solidFill>
              <a:ln>
                <a:noFill/>
              </a:ln>
              <a:effectLst>
                <a:outerShdw blurRad="57150" dist="19050" dir="5400000" algn="tl" rotWithShape="0">
                  <a:prstClr val="black">
                    <a:alpha val="62000"/>
                  </a:prstClr>
                </a:outerShdw>
              </a:effectLst>
            </c:spPr>
            <c:extLst>
              <c:ext xmlns:c16="http://schemas.microsoft.com/office/drawing/2014/chart" uri="{C3380CC4-5D6E-409C-BE32-E72D297353CC}">
                <c16:uniqueId val="{00000005-192B-4240-A6B5-9D0C61E3BC7A}"/>
              </c:ext>
            </c:extLst>
          </c:dPt>
          <c:dLbls>
            <c:dLbl>
              <c:idx val="0"/>
              <c:layout>
                <c:manualLayout>
                  <c:x val="-0.18794578080169"/>
                  <c:y val="0.30033032629091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panose="020F0502020204030204" pitchFamily="34" charset="0"/>
                        <a:ea typeface="+mn-ea"/>
                        <a:cs typeface="+mn-cs"/>
                      </a:defRPr>
                    </a:pPr>
                    <a:fld id="{3704555C-5745-4F40-B2AD-38FDE04214DB}" type="CATEGORYNAME">
                      <a:rPr lang="en-US" sz="1800" smtClean="0"/>
                      <a:pPr>
                        <a:defRPr sz="1800" b="1">
                          <a:solidFill>
                            <a:schemeClr val="bg1"/>
                          </a:solidFill>
                          <a:latin typeface="Calibri" panose="020F0502020204030204" pitchFamily="34" charset="0"/>
                        </a:defRPr>
                      </a:pPr>
                      <a:t>[CATEGORY NAME]</a:t>
                    </a:fld>
                    <a:r>
                      <a:rPr lang="en-US" sz="1800" baseline="0" dirty="0"/>
                      <a:t>
</a:t>
                    </a:r>
                    <a:fld id="{2384AB7C-0E24-534D-89BD-AADD7F52DEF0}" type="PERCENTAGE">
                      <a:rPr lang="en-US" sz="2800" baseline="0"/>
                      <a:pPr>
                        <a:defRPr sz="1800" b="1">
                          <a:solidFill>
                            <a:schemeClr val="bg1"/>
                          </a:solidFill>
                          <a:latin typeface="Calibri" panose="020F0502020204030204" pitchFamily="34" charset="0"/>
                        </a:defRPr>
                      </a:pPr>
                      <a:t>[PERCENTAGE]</a:t>
                    </a:fld>
                    <a:endParaRPr lang="en-US" sz="1800" baseline="0"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01172752702699"/>
                      <c:h val="0.26666663877396501"/>
                    </c:manualLayout>
                  </c15:layout>
                  <c15:dlblFieldTable/>
                  <c15:showDataLabelsRange val="0"/>
                </c:ext>
                <c:ext xmlns:c16="http://schemas.microsoft.com/office/drawing/2014/chart" uri="{C3380CC4-5D6E-409C-BE32-E72D297353CC}">
                  <c16:uniqueId val="{00000001-192B-4240-A6B5-9D0C61E3BC7A}"/>
                </c:ext>
              </c:extLst>
            </c:dLbl>
            <c:dLbl>
              <c:idx val="1"/>
              <c:layout>
                <c:manualLayout>
                  <c:x val="0.31318612131098"/>
                  <c:y val="-8.6596064660581701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Calibri" panose="020F0502020204030204" pitchFamily="34" charset="0"/>
                        <a:ea typeface="+mn-ea"/>
                        <a:cs typeface="+mn-cs"/>
                      </a:defRPr>
                    </a:pPr>
                    <a:fld id="{39EED14B-8FAF-D346-ACE4-C18207D83113}" type="CATEGORYNAME">
                      <a:rPr lang="en-US" sz="1800" dirty="0">
                        <a:solidFill>
                          <a:schemeClr val="tx1"/>
                        </a:solidFill>
                      </a:rPr>
                      <a:pPr>
                        <a:defRPr sz="1800" b="1">
                          <a:solidFill>
                            <a:schemeClr val="tx1"/>
                          </a:solidFill>
                          <a:latin typeface="Calibri" panose="020F0502020204030204" pitchFamily="34" charset="0"/>
                        </a:defRPr>
                      </a:pPr>
                      <a:t>[CATEGORY NAME]</a:t>
                    </a:fld>
                    <a:r>
                      <a:rPr lang="en-US" sz="1800" baseline="0" dirty="0">
                        <a:solidFill>
                          <a:schemeClr val="tx1"/>
                        </a:solidFill>
                      </a:rPr>
                      <a:t>
</a:t>
                    </a:r>
                    <a:fld id="{A3C2B1C1-1361-C243-8E7D-23D4932FB1AC}" type="PERCENTAGE">
                      <a:rPr lang="en-US" sz="3200" baseline="0" dirty="0">
                        <a:solidFill>
                          <a:schemeClr val="tx1"/>
                        </a:solidFill>
                      </a:rPr>
                      <a:pPr>
                        <a:defRPr sz="1800" b="1">
                          <a:solidFill>
                            <a:schemeClr val="tx1"/>
                          </a:solidFill>
                          <a:latin typeface="Calibri" panose="020F0502020204030204" pitchFamily="34" charset="0"/>
                        </a:defRPr>
                      </a:pPr>
                      <a:t>[PERCENTAGE]</a:t>
                    </a:fld>
                    <a:endParaRPr lang="en-US" sz="18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6831373274752999"/>
                      <c:h val="0.301868552994285"/>
                    </c:manualLayout>
                  </c15:layout>
                  <c15:dlblFieldTable/>
                  <c15:showDataLabelsRange val="0"/>
                </c:ext>
                <c:ext xmlns:c16="http://schemas.microsoft.com/office/drawing/2014/chart" uri="{C3380CC4-5D6E-409C-BE32-E72D297353CC}">
                  <c16:uniqueId val="{00000003-192B-4240-A6B5-9D0C61E3BC7A}"/>
                </c:ext>
              </c:extLst>
            </c:dLbl>
            <c:dLbl>
              <c:idx val="2"/>
              <c:layout>
                <c:manualLayout>
                  <c:x val="-0.18807153637268001"/>
                  <c:y val="0.16608702146322499"/>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Calibri" panose="020F0502020204030204" pitchFamily="34" charset="0"/>
                        <a:ea typeface="+mn-ea"/>
                        <a:cs typeface="+mn-cs"/>
                      </a:defRPr>
                    </a:pPr>
                    <a:fld id="{CA50AB95-273D-5642-9578-617B91412C69}" type="CATEGORYNAME">
                      <a:rPr lang="en-US" sz="1800">
                        <a:solidFill>
                          <a:schemeClr val="tx1">
                            <a:lumMod val="50000"/>
                            <a:lumOff val="50000"/>
                          </a:schemeClr>
                        </a:solidFill>
                      </a:rPr>
                      <a:pPr>
                        <a:defRPr sz="1800" b="1">
                          <a:solidFill>
                            <a:schemeClr val="tx1"/>
                          </a:solidFill>
                          <a:latin typeface="Calibri" panose="020F0502020204030204" pitchFamily="34" charset="0"/>
                        </a:defRPr>
                      </a:pPr>
                      <a:t>[CATEGORY NAME]</a:t>
                    </a:fld>
                    <a:r>
                      <a:rPr lang="en-US" sz="1800" baseline="0" dirty="0">
                        <a:solidFill>
                          <a:schemeClr val="tx1"/>
                        </a:solidFill>
                      </a:rPr>
                      <a:t>
</a:t>
                    </a:r>
                    <a:fld id="{4956FCAD-8B39-5D44-A4EC-EB8F79A6E83D}" type="PERCENTAGE">
                      <a:rPr lang="en-US" sz="2800" baseline="0">
                        <a:solidFill>
                          <a:schemeClr val="tx1">
                            <a:lumMod val="50000"/>
                            <a:lumOff val="50000"/>
                          </a:schemeClr>
                        </a:solidFill>
                      </a:rPr>
                      <a:pPr>
                        <a:defRPr sz="1800" b="1">
                          <a:solidFill>
                            <a:schemeClr val="tx1"/>
                          </a:solidFill>
                          <a:latin typeface="Calibri" panose="020F0502020204030204" pitchFamily="34" charset="0"/>
                        </a:defRPr>
                      </a:pPr>
                      <a:t>[PERCENTAGE]</a:t>
                    </a:fld>
                    <a:endParaRPr lang="en-US" sz="18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Calibri" panose="020F05020202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839892494249701"/>
                      <c:h val="0.30651833606925899"/>
                    </c:manualLayout>
                  </c15:layout>
                  <c15:dlblFieldTable/>
                  <c15:showDataLabelsRange val="0"/>
                </c:ext>
                <c:ext xmlns:c16="http://schemas.microsoft.com/office/drawing/2014/chart" uri="{C3380CC4-5D6E-409C-BE32-E72D297353CC}">
                  <c16:uniqueId val="{00000005-192B-4240-A6B5-9D0C61E3BC7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Sheet1!$A$216:$A$218</c:f>
              <c:strCache>
                <c:ptCount val="3"/>
                <c:pt idx="0">
                  <c:v>Outsourced to a specialist</c:v>
                </c:pt>
                <c:pt idx="1">
                  <c:v>Combination of outsourced and in-house resources</c:v>
                </c:pt>
                <c:pt idx="2">
                  <c:v>In-house resources only</c:v>
                </c:pt>
              </c:strCache>
            </c:strRef>
          </c:cat>
          <c:val>
            <c:numRef>
              <c:f>Sheet1!$B$216:$B$218</c:f>
              <c:numCache>
                <c:formatCode>0%</c:formatCode>
                <c:ptCount val="3"/>
                <c:pt idx="0">
                  <c:v>0.23</c:v>
                </c:pt>
                <c:pt idx="1">
                  <c:v>0.69</c:v>
                </c:pt>
                <c:pt idx="2">
                  <c:v>0.08</c:v>
                </c:pt>
              </c:numCache>
            </c:numRef>
          </c:val>
          <c:extLst>
            <c:ext xmlns:c16="http://schemas.microsoft.com/office/drawing/2014/chart" uri="{C3380CC4-5D6E-409C-BE32-E72D297353CC}">
              <c16:uniqueId val="{00000006-192B-4240-A6B5-9D0C61E3BC7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F59D-9797-4C62-9842-261AF77E1036}" type="datetimeFigureOut">
              <a:rPr lang="en-US" smtClean="0"/>
              <a:t>12/19/2017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7A3CA-2E53-4E59-ACC5-AF58248230AD}" type="slidenum">
              <a:rPr lang="en-US" smtClean="0"/>
              <a:t>‹#›</a:t>
            </a:fld>
            <a:endParaRPr lang="en-US"/>
          </a:p>
        </p:txBody>
      </p:sp>
    </p:spTree>
    <p:extLst>
      <p:ext uri="{BB962C8B-B14F-4D97-AF65-F5344CB8AC3E}">
        <p14:creationId xmlns:p14="http://schemas.microsoft.com/office/powerpoint/2010/main" val="328901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2374E-4FE5-4D74-BCC8-EDF72785601A}" type="datetime1">
              <a:rPr lang="en-US" smtClean="0"/>
              <a:t>12/19/2017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004CEA-6559-B041-88F9-B38CD8F41AF7}" type="slidenum">
              <a:rPr lang="en-US" smtClean="0"/>
              <a:t>‹#›</a:t>
            </a:fld>
            <a:endParaRPr lang="en-US"/>
          </a:p>
        </p:txBody>
      </p:sp>
    </p:spTree>
    <p:extLst>
      <p:ext uri="{BB962C8B-B14F-4D97-AF65-F5344CB8AC3E}">
        <p14:creationId xmlns:p14="http://schemas.microsoft.com/office/powerpoint/2010/main" val="42662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05FE466-2F4D-4C67-A11C-ECCBB54316B2}" type="datetime1">
              <a:rPr lang="en-US" smtClean="0"/>
              <a:t>12/19/2017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06979A5-8660-5840-AEE5-184B4DE4F3AF}" type="slidenum">
              <a:rPr lang="en-US" smtClean="0"/>
              <a:t>‹#›</a:t>
            </a:fld>
            <a:endParaRPr lang="en-US"/>
          </a:p>
        </p:txBody>
      </p:sp>
    </p:spTree>
    <p:extLst>
      <p:ext uri="{BB962C8B-B14F-4D97-AF65-F5344CB8AC3E}">
        <p14:creationId xmlns:p14="http://schemas.microsoft.com/office/powerpoint/2010/main" val="515676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5054646"/>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8654976"/>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scend2.com/marketing/" TargetMode="External"/><Relationship Id="rId2" Type="http://schemas.openxmlformats.org/officeDocument/2006/relationships/hyperlink" Target="http://www.instyprints.com/"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810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548" y="239359"/>
            <a:ext cx="5682966" cy="515526"/>
          </a:xfrm>
          <a:prstGeom prst="rect">
            <a:avLst/>
          </a:prstGeom>
        </p:spPr>
        <p:txBody>
          <a:bodyPr wrap="none">
            <a:spAutoFit/>
          </a:bodyPr>
          <a:lstStyle/>
          <a:p>
            <a:r>
              <a:rPr lang="en-US" sz="2750" b="1" dirty="0">
                <a:solidFill>
                  <a:schemeClr val="bg1"/>
                </a:solidFill>
                <a:latin typeface="Arial Narrow" charset="0"/>
              </a:rPr>
              <a:t>How Channel Effectiveness is Changing</a:t>
            </a:r>
          </a:p>
        </p:txBody>
      </p:sp>
      <p:sp>
        <p:nvSpPr>
          <p:cNvPr id="5" name="Content Placeholder 6"/>
          <p:cNvSpPr txBox="1">
            <a:spLocks/>
          </p:cNvSpPr>
          <p:nvPr/>
        </p:nvSpPr>
        <p:spPr>
          <a:xfrm>
            <a:off x="1157250" y="1543636"/>
            <a:ext cx="3383909"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The effectiveness of data collection channels is increasing for a total of 98% of small and medium-sized businesses, with a 56% majority describing the increase as significant. Effectiveness is decreasing marginally for only 2% of SMBs.</a:t>
            </a:r>
          </a:p>
        </p:txBody>
      </p:sp>
      <p:sp>
        <p:nvSpPr>
          <p:cNvPr id="8" name="TextBox 7"/>
          <p:cNvSpPr txBox="1"/>
          <p:nvPr/>
        </p:nvSpPr>
        <p:spPr>
          <a:xfrm>
            <a:off x="5003976" y="6180249"/>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Data-Driven Marketing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graphicFrame>
        <p:nvGraphicFramePr>
          <p:cNvPr id="9" name="Chart 8">
            <a:extLst>
              <a:ext uri="{FF2B5EF4-FFF2-40B4-BE49-F238E27FC236}">
                <a16:creationId xmlns:a16="http://schemas.microsoft.com/office/drawing/2014/main" id="{E1C882EA-694C-478C-9CE4-E1B6B20DE717}"/>
              </a:ext>
            </a:extLst>
          </p:cNvPr>
          <p:cNvGraphicFramePr>
            <a:graphicFrameLocks/>
          </p:cNvGraphicFramePr>
          <p:nvPr>
            <p:extLst>
              <p:ext uri="{D42A27DB-BD31-4B8C-83A1-F6EECF244321}">
                <p14:modId xmlns:p14="http://schemas.microsoft.com/office/powerpoint/2010/main" val="437023901"/>
              </p:ext>
            </p:extLst>
          </p:nvPr>
        </p:nvGraphicFramePr>
        <p:xfrm>
          <a:off x="4889945" y="1539595"/>
          <a:ext cx="7081653" cy="4491266"/>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471555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17643" y="6351373"/>
            <a:ext cx="774357" cy="338554"/>
          </a:xfrm>
          <a:prstGeom prst="rect">
            <a:avLst/>
          </a:prstGeom>
          <a:noFill/>
        </p:spPr>
        <p:txBody>
          <a:bodyPr wrap="square" rtlCol="0">
            <a:spAutoFit/>
          </a:bodyPr>
          <a:lstStyle/>
          <a:p>
            <a:r>
              <a:rPr lang="en-US" sz="1600" dirty="0"/>
              <a:t>10</a:t>
            </a:r>
          </a:p>
        </p:txBody>
      </p:sp>
    </p:spTree>
    <p:extLst>
      <p:ext uri="{BB962C8B-B14F-4D97-AF65-F5344CB8AC3E}">
        <p14:creationId xmlns:p14="http://schemas.microsoft.com/office/powerpoint/2010/main" val="170159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548" y="239359"/>
            <a:ext cx="5647700" cy="584775"/>
          </a:xfrm>
          <a:prstGeom prst="rect">
            <a:avLst/>
          </a:prstGeom>
        </p:spPr>
        <p:txBody>
          <a:bodyPr wrap="none">
            <a:spAutoFit/>
          </a:bodyPr>
          <a:lstStyle/>
          <a:p>
            <a:r>
              <a:rPr lang="en-US" sz="3200" b="1" dirty="0">
                <a:solidFill>
                  <a:schemeClr val="bg1"/>
                </a:solidFill>
                <a:latin typeface="Arial Narrow" charset="0"/>
              </a:rPr>
              <a:t>Data-Driven Marketing Complexity</a:t>
            </a:r>
          </a:p>
        </p:txBody>
      </p:sp>
      <p:sp>
        <p:nvSpPr>
          <p:cNvPr id="7" name="Content Placeholder 6"/>
          <p:cNvSpPr txBox="1">
            <a:spLocks/>
          </p:cNvSpPr>
          <p:nvPr/>
        </p:nvSpPr>
        <p:spPr>
          <a:xfrm>
            <a:off x="1157250" y="1543636"/>
            <a:ext cx="3384817"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The implementation of a data-driven marketing strategy is considered complicated by eight out of 10 SMBs, with 34% perceiving the task to be extremely complicated. 20% consider the implementation of a data-driven marketing strategy uncomplicated to some extent.</a:t>
            </a:r>
          </a:p>
        </p:txBody>
      </p:sp>
      <p:sp>
        <p:nvSpPr>
          <p:cNvPr id="8" name="TextBox 7"/>
          <p:cNvSpPr txBox="1"/>
          <p:nvPr/>
        </p:nvSpPr>
        <p:spPr>
          <a:xfrm>
            <a:off x="5003976" y="6091740"/>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Data-Driven Marketing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graphicFrame>
        <p:nvGraphicFramePr>
          <p:cNvPr id="13" name="Chart 12">
            <a:extLst>
              <a:ext uri="{FF2B5EF4-FFF2-40B4-BE49-F238E27FC236}">
                <a16:creationId xmlns:a16="http://schemas.microsoft.com/office/drawing/2014/main" id="{1DC151E5-26B8-4A93-9C96-C1FB6D08483C}"/>
              </a:ext>
            </a:extLst>
          </p:cNvPr>
          <p:cNvGraphicFramePr>
            <a:graphicFrameLocks/>
          </p:cNvGraphicFramePr>
          <p:nvPr>
            <p:extLst>
              <p:ext uri="{D42A27DB-BD31-4B8C-83A1-F6EECF244321}">
                <p14:modId xmlns:p14="http://schemas.microsoft.com/office/powerpoint/2010/main" val="1354624833"/>
              </p:ext>
            </p:extLst>
          </p:nvPr>
        </p:nvGraphicFramePr>
        <p:xfrm>
          <a:off x="4889047" y="1423686"/>
          <a:ext cx="6910989" cy="4300171"/>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471555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17643" y="6351373"/>
            <a:ext cx="774357" cy="338554"/>
          </a:xfrm>
          <a:prstGeom prst="rect">
            <a:avLst/>
          </a:prstGeom>
          <a:noFill/>
        </p:spPr>
        <p:txBody>
          <a:bodyPr wrap="square" rtlCol="0">
            <a:spAutoFit/>
          </a:bodyPr>
          <a:lstStyle/>
          <a:p>
            <a:r>
              <a:rPr lang="en-US" sz="1600" dirty="0"/>
              <a:t>11</a:t>
            </a:r>
          </a:p>
        </p:txBody>
      </p:sp>
    </p:spTree>
    <p:extLst>
      <p:ext uri="{BB962C8B-B14F-4D97-AF65-F5344CB8AC3E}">
        <p14:creationId xmlns:p14="http://schemas.microsoft.com/office/powerpoint/2010/main" val="207791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548" y="239359"/>
            <a:ext cx="5404043" cy="584775"/>
          </a:xfrm>
          <a:prstGeom prst="rect">
            <a:avLst/>
          </a:prstGeom>
        </p:spPr>
        <p:txBody>
          <a:bodyPr wrap="none">
            <a:spAutoFit/>
          </a:bodyPr>
          <a:lstStyle/>
          <a:p>
            <a:r>
              <a:rPr lang="en-US" sz="3200" b="1" dirty="0">
                <a:solidFill>
                  <a:schemeClr val="bg1"/>
                </a:solidFill>
                <a:latin typeface="Arial Narrow" charset="0"/>
              </a:rPr>
              <a:t>Implementation Resources Used</a:t>
            </a:r>
          </a:p>
        </p:txBody>
      </p:sp>
      <p:sp>
        <p:nvSpPr>
          <p:cNvPr id="6" name="Content Placeholder 6"/>
          <p:cNvSpPr txBox="1">
            <a:spLocks/>
          </p:cNvSpPr>
          <p:nvPr/>
        </p:nvSpPr>
        <p:spPr>
          <a:xfrm>
            <a:off x="1157251" y="1543636"/>
            <a:ext cx="3269888"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Whether the complexity of implementing a data-driven marketing strategy is perception or reality, it is the primary reason that 92% of SMBs outsource all or part of this task. </a:t>
            </a:r>
          </a:p>
          <a:p>
            <a:pPr marL="0" indent="0">
              <a:lnSpc>
                <a:spcPct val="110000"/>
              </a:lnSpc>
              <a:buNone/>
            </a:pPr>
            <a:r>
              <a:rPr lang="en-US" sz="1800" dirty="0">
                <a:latin typeface="Calibri" charset="0"/>
                <a:ea typeface="Calibri" charset="0"/>
                <a:cs typeface="Calibri" charset="0"/>
              </a:rPr>
              <a:t>Only 8% implement their data-driven marketing strategy using </a:t>
            </a:r>
            <a:br>
              <a:rPr lang="en-US" sz="1800" dirty="0">
                <a:latin typeface="Calibri" charset="0"/>
                <a:ea typeface="Calibri" charset="0"/>
                <a:cs typeface="Calibri" charset="0"/>
              </a:rPr>
            </a:br>
            <a:r>
              <a:rPr lang="en-US" sz="1800" dirty="0">
                <a:latin typeface="Calibri" charset="0"/>
                <a:ea typeface="Calibri" charset="0"/>
                <a:cs typeface="Calibri" charset="0"/>
              </a:rPr>
              <a:t>in-house resources only.</a:t>
            </a:r>
          </a:p>
        </p:txBody>
      </p:sp>
      <p:sp>
        <p:nvSpPr>
          <p:cNvPr id="7" name="TextBox 6"/>
          <p:cNvSpPr txBox="1"/>
          <p:nvPr/>
        </p:nvSpPr>
        <p:spPr>
          <a:xfrm>
            <a:off x="5411666" y="6113640"/>
            <a:ext cx="6660211" cy="246221"/>
          </a:xfrm>
          <a:prstGeom prst="rect">
            <a:avLst/>
          </a:prstGeom>
          <a:noFill/>
        </p:spPr>
        <p:txBody>
          <a:bodyPr wrap="square" rtlCol="0">
            <a:spAutoFit/>
          </a:bodyPr>
          <a:lstStyle/>
          <a:p>
            <a:pPr algn="ctr"/>
            <a:r>
              <a:rPr lang="en-US" sz="1000" dirty="0">
                <a:latin typeface="Calibri" charset="0"/>
                <a:ea typeface="Calibri" charset="0"/>
                <a:cs typeface="Calibri" charset="0"/>
              </a:rPr>
              <a:t>Data-Driven Marketing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graphicFrame>
        <p:nvGraphicFramePr>
          <p:cNvPr id="8" name="Chart 7">
            <a:extLst>
              <a:ext uri="{FF2B5EF4-FFF2-40B4-BE49-F238E27FC236}">
                <a16:creationId xmlns:a16="http://schemas.microsoft.com/office/drawing/2014/main" id="{EEF6DE3D-7EDE-4C8B-BB14-C33CAC32EF86}"/>
              </a:ext>
            </a:extLst>
          </p:cNvPr>
          <p:cNvGraphicFramePr>
            <a:graphicFrameLocks/>
          </p:cNvGraphicFramePr>
          <p:nvPr>
            <p:extLst>
              <p:ext uri="{D42A27DB-BD31-4B8C-83A1-F6EECF244321}">
                <p14:modId xmlns:p14="http://schemas.microsoft.com/office/powerpoint/2010/main" val="636999379"/>
              </p:ext>
            </p:extLst>
          </p:nvPr>
        </p:nvGraphicFramePr>
        <p:xfrm>
          <a:off x="5003976" y="1370488"/>
          <a:ext cx="7067901" cy="4780223"/>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p:cNvCxnSpPr/>
          <p:nvPr/>
        </p:nvCxnSpPr>
        <p:spPr>
          <a:xfrm>
            <a:off x="6627790" y="2577089"/>
            <a:ext cx="1569493" cy="286603"/>
          </a:xfrm>
          <a:prstGeom prst="straightConnector1">
            <a:avLst/>
          </a:prstGeom>
          <a:ln w="38100">
            <a:solidFill>
              <a:srgbClr val="E2643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1555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17643" y="6351373"/>
            <a:ext cx="774357" cy="338554"/>
          </a:xfrm>
          <a:prstGeom prst="rect">
            <a:avLst/>
          </a:prstGeom>
          <a:noFill/>
        </p:spPr>
        <p:txBody>
          <a:bodyPr wrap="square" rtlCol="0">
            <a:spAutoFit/>
          </a:bodyPr>
          <a:lstStyle/>
          <a:p>
            <a:r>
              <a:rPr lang="en-US" sz="1600" dirty="0"/>
              <a:t>12</a:t>
            </a:r>
          </a:p>
        </p:txBody>
      </p:sp>
    </p:spTree>
    <p:extLst>
      <p:ext uri="{BB962C8B-B14F-4D97-AF65-F5344CB8AC3E}">
        <p14:creationId xmlns:p14="http://schemas.microsoft.com/office/powerpoint/2010/main" val="79636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548" y="239359"/>
            <a:ext cx="4842992" cy="584775"/>
          </a:xfrm>
          <a:prstGeom prst="rect">
            <a:avLst/>
          </a:prstGeom>
        </p:spPr>
        <p:txBody>
          <a:bodyPr wrap="none">
            <a:spAutoFit/>
          </a:bodyPr>
          <a:lstStyle/>
          <a:p>
            <a:r>
              <a:rPr lang="en-US" sz="3200" b="1" dirty="0">
                <a:solidFill>
                  <a:schemeClr val="bg1"/>
                </a:solidFill>
                <a:latin typeface="Arial Narrow" charset="0"/>
              </a:rPr>
              <a:t>About the Resource Partners</a:t>
            </a:r>
          </a:p>
        </p:txBody>
      </p:sp>
      <p:sp>
        <p:nvSpPr>
          <p:cNvPr id="5" name="Rectangle 4"/>
          <p:cNvSpPr/>
          <p:nvPr/>
        </p:nvSpPr>
        <p:spPr>
          <a:xfrm>
            <a:off x="1435441" y="2053632"/>
            <a:ext cx="4953484" cy="3207032"/>
          </a:xfrm>
          <a:prstGeom prst="rect">
            <a:avLst/>
          </a:prstGeom>
        </p:spPr>
        <p:txBody>
          <a:bodyPr wrap="square">
            <a:spAutoFit/>
          </a:bodyPr>
          <a:lstStyle/>
          <a:p>
            <a:pPr>
              <a:lnSpc>
                <a:spcPct val="110000"/>
              </a:lnSpc>
            </a:pPr>
            <a:r>
              <a:rPr lang="en-US" sz="1600" dirty="0" err="1"/>
              <a:t>Insty</a:t>
            </a:r>
            <a:r>
              <a:rPr lang="en-US" sz="1600" dirty="0"/>
              <a:t>-Prints is your local, one-stop resource for high-quality print and business communications solutions with fresh ideas to help you connect. We pioneered fast-turnaround printing, and today we offer you an array of capabilities including multi-channel marketing campaigns, direct mail marketing, promotional items, graphic design, web marketing, signs, banners and much more </a:t>
            </a:r>
            <a:r>
              <a:rPr lang="en-US" sz="1600" dirty="0">
                <a:solidFill>
                  <a:srgbClr val="3B3B3C"/>
                </a:solidFill>
                <a:latin typeface="Calibri" charset="0"/>
                <a:ea typeface="Calibri" charset="0"/>
                <a:cs typeface="Calibri" charset="0"/>
              </a:rPr>
              <a:t>.</a:t>
            </a:r>
          </a:p>
          <a:p>
            <a:pPr>
              <a:lnSpc>
                <a:spcPct val="110000"/>
              </a:lnSpc>
            </a:pPr>
            <a:r>
              <a:rPr lang="en-US" sz="1600" dirty="0">
                <a:solidFill>
                  <a:srgbClr val="3B3B3C"/>
                </a:solidFill>
                <a:latin typeface="Calibri" charset="0"/>
                <a:ea typeface="Calibri" charset="0"/>
                <a:cs typeface="Calibri" charset="0"/>
              </a:rPr>
              <a:t> </a:t>
            </a:r>
          </a:p>
          <a:p>
            <a:pPr>
              <a:lnSpc>
                <a:spcPct val="110000"/>
              </a:lnSpc>
            </a:pPr>
            <a:r>
              <a:rPr lang="en-US" sz="1600" dirty="0">
                <a:solidFill>
                  <a:srgbClr val="3B3B3C"/>
                </a:solidFill>
                <a:latin typeface="Calibri" charset="0"/>
                <a:ea typeface="Calibri" charset="0"/>
                <a:cs typeface="Calibri" charset="0"/>
              </a:rPr>
              <a:t>Learn more at </a:t>
            </a:r>
            <a:r>
              <a:rPr lang="en-US" sz="1600" dirty="0">
                <a:solidFill>
                  <a:srgbClr val="3B3B3C"/>
                </a:solidFill>
                <a:latin typeface="Calibri" charset="0"/>
                <a:ea typeface="Calibri" charset="0"/>
                <a:cs typeface="Calibri" charset="0"/>
                <a:hlinkClick r:id="rId2"/>
              </a:rPr>
              <a:t>instyprints.com</a:t>
            </a:r>
            <a:endParaRPr lang="en-US" sz="1600" dirty="0">
              <a:solidFill>
                <a:srgbClr val="3B3B3C"/>
              </a:solidFill>
              <a:latin typeface="Calibri" charset="0"/>
              <a:ea typeface="Calibri" charset="0"/>
              <a:cs typeface="Calibri" charset="0"/>
            </a:endParaRPr>
          </a:p>
          <a:p>
            <a:pPr>
              <a:lnSpc>
                <a:spcPct val="110000"/>
              </a:lnSpc>
            </a:pPr>
            <a:endParaRPr lang="en-US" sz="1600" b="1" dirty="0">
              <a:solidFill>
                <a:srgbClr val="3B3B3C"/>
              </a:solidFill>
              <a:highlight>
                <a:srgbClr val="FFFF00"/>
              </a:highlight>
              <a:latin typeface="Calibri" charset="0"/>
              <a:ea typeface="Calibri" charset="0"/>
              <a:cs typeface="Calibri" charset="0"/>
            </a:endParaRPr>
          </a:p>
          <a:p>
            <a:pPr>
              <a:lnSpc>
                <a:spcPct val="110000"/>
              </a:lnSpc>
            </a:pPr>
            <a:endParaRPr lang="en-US" sz="1400" dirty="0">
              <a:latin typeface="Calibri" charset="0"/>
              <a:ea typeface="Calibri" charset="0"/>
              <a:cs typeface="Calibri" charset="0"/>
            </a:endParaRPr>
          </a:p>
          <a:p>
            <a:pPr>
              <a:lnSpc>
                <a:spcPct val="110000"/>
              </a:lnSpc>
            </a:pPr>
            <a:r>
              <a:rPr lang="en-US" sz="1000" dirty="0" err="1"/>
              <a:t>Insty</a:t>
            </a:r>
            <a:r>
              <a:rPr lang="en-US" sz="1000" dirty="0"/>
              <a:t>-Prints is independently owned and operated. </a:t>
            </a:r>
            <a:endParaRPr lang="en-US" sz="1000" dirty="0">
              <a:latin typeface="Calibri" charset="0"/>
              <a:ea typeface="Calibri" charset="0"/>
              <a:cs typeface="Calibri" charset="0"/>
            </a:endParaRPr>
          </a:p>
        </p:txBody>
      </p:sp>
      <p:sp>
        <p:nvSpPr>
          <p:cNvPr id="6" name="Rectangle 5"/>
          <p:cNvSpPr/>
          <p:nvPr/>
        </p:nvSpPr>
        <p:spPr>
          <a:xfrm>
            <a:off x="6936612" y="2053632"/>
            <a:ext cx="4713082" cy="2554545"/>
          </a:xfrm>
          <a:prstGeom prst="rect">
            <a:avLst/>
          </a:prstGeom>
        </p:spPr>
        <p:txBody>
          <a:bodyPr wrap="square">
            <a:spAutoFit/>
          </a:bodyPr>
          <a:lstStyle/>
          <a:p>
            <a:r>
              <a:rPr lang="en-US" sz="1600" dirty="0">
                <a:latin typeface="Calibri" charset="0"/>
                <a:ea typeface="Calibri" charset="0"/>
                <a:cs typeface="Calibri" charset="0"/>
              </a:rPr>
              <a:t>Research-Based Demand Generation for Marketing Solution Providers</a:t>
            </a:r>
          </a:p>
          <a:p>
            <a:endParaRPr lang="en-US" sz="1600" dirty="0">
              <a:latin typeface="Calibri" charset="0"/>
              <a:ea typeface="Calibri" charset="0"/>
              <a:cs typeface="Calibri" charset="0"/>
            </a:endParaRPr>
          </a:p>
          <a:p>
            <a:r>
              <a:rPr lang="en-US" sz="1600" dirty="0">
                <a:latin typeface="Calibri" charset="0"/>
                <a:ea typeface="Calibri" charset="0"/>
                <a:cs typeface="Calibri" charset="0"/>
              </a:rPr>
              <a:t>Marketing software, data companies and agencies partner with Ascend2 to reliably generate demand and supplement marketing content. Our Research Partner Programs are transparent – spotlighting your brand and the interests of your market. </a:t>
            </a:r>
          </a:p>
          <a:p>
            <a:endParaRPr lang="en-US" sz="1600" dirty="0">
              <a:latin typeface="Calibri" charset="0"/>
              <a:ea typeface="Calibri" charset="0"/>
              <a:cs typeface="Calibri" charset="0"/>
            </a:endParaRPr>
          </a:p>
          <a:p>
            <a:r>
              <a:rPr lang="en-US" sz="1600" dirty="0">
                <a:latin typeface="Calibri" charset="0"/>
                <a:ea typeface="Calibri" charset="0"/>
                <a:cs typeface="Calibri" charset="0"/>
              </a:rPr>
              <a:t>Learn more about </a:t>
            </a:r>
            <a:r>
              <a:rPr lang="en-US" sz="1600" dirty="0">
                <a:latin typeface="Calibri" charset="0"/>
                <a:ea typeface="Calibri" charset="0"/>
                <a:cs typeface="Calibri" charset="0"/>
                <a:hlinkClick r:id="rId3"/>
              </a:rPr>
              <a:t>Ascend2</a:t>
            </a:r>
            <a:endParaRPr lang="en-US" sz="1600" dirty="0">
              <a:latin typeface="Calibri" charset="0"/>
              <a:ea typeface="Calibri" charset="0"/>
              <a:cs typeface="Calibri" charset="0"/>
            </a:endParaRPr>
          </a:p>
        </p:txBody>
      </p:sp>
      <p:pic>
        <p:nvPicPr>
          <p:cNvPr id="7"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656" y="1496684"/>
            <a:ext cx="1220822" cy="395333"/>
          </a:xfrm>
          <a:prstGeom prst="rect">
            <a:avLst/>
          </a:prstGeom>
        </p:spPr>
      </p:pic>
      <p:sp>
        <p:nvSpPr>
          <p:cNvPr id="9" name="TextBox 8"/>
          <p:cNvSpPr txBox="1"/>
          <p:nvPr/>
        </p:nvSpPr>
        <p:spPr>
          <a:xfrm>
            <a:off x="11417643" y="6351373"/>
            <a:ext cx="774357" cy="338554"/>
          </a:xfrm>
          <a:prstGeom prst="rect">
            <a:avLst/>
          </a:prstGeom>
          <a:noFill/>
        </p:spPr>
        <p:txBody>
          <a:bodyPr wrap="square" rtlCol="0">
            <a:spAutoFit/>
          </a:bodyPr>
          <a:lstStyle/>
          <a:p>
            <a:r>
              <a:rPr lang="en-US" sz="1600" dirty="0"/>
              <a:t>13</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8496" y="1445875"/>
            <a:ext cx="2061661" cy="463890"/>
          </a:xfrm>
          <a:prstGeom prst="rect">
            <a:avLst/>
          </a:prstGeom>
        </p:spPr>
      </p:pic>
    </p:spTree>
    <p:extLst>
      <p:ext uri="{BB962C8B-B14F-4D97-AF65-F5344CB8AC3E}">
        <p14:creationId xmlns:p14="http://schemas.microsoft.com/office/powerpoint/2010/main" val="195802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068" y="1620631"/>
            <a:ext cx="4255335" cy="5244514"/>
          </a:xfrm>
          <a:prstGeom prst="rect">
            <a:avLst/>
          </a:prstGeom>
        </p:spPr>
      </p:pic>
      <p:sp>
        <p:nvSpPr>
          <p:cNvPr id="8" name="Rectangle 7"/>
          <p:cNvSpPr/>
          <p:nvPr/>
        </p:nvSpPr>
        <p:spPr>
          <a:xfrm>
            <a:off x="7889358" y="680484"/>
            <a:ext cx="3423684" cy="55289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6548" y="218811"/>
            <a:ext cx="3089051" cy="584775"/>
          </a:xfrm>
          <a:prstGeom prst="rect">
            <a:avLst/>
          </a:prstGeom>
        </p:spPr>
        <p:txBody>
          <a:bodyPr wrap="none">
            <a:spAutoFit/>
          </a:bodyPr>
          <a:lstStyle/>
          <a:p>
            <a:r>
              <a:rPr lang="en-US" sz="3200" b="1" dirty="0">
                <a:solidFill>
                  <a:schemeClr val="bg1"/>
                </a:solidFill>
                <a:latin typeface="Arial Narrow" charset="0"/>
              </a:rPr>
              <a:t>Table of Contents</a:t>
            </a:r>
            <a:endParaRPr lang="en-US" sz="3600" b="1" dirty="0">
              <a:solidFill>
                <a:schemeClr val="bg1"/>
              </a:solidFill>
              <a:latin typeface="Arial Narrow" charset="0"/>
            </a:endParaRPr>
          </a:p>
        </p:txBody>
      </p:sp>
      <p:sp>
        <p:nvSpPr>
          <p:cNvPr id="5" name="Rectangle 4"/>
          <p:cNvSpPr/>
          <p:nvPr/>
        </p:nvSpPr>
        <p:spPr>
          <a:xfrm>
            <a:off x="1655135" y="1508465"/>
            <a:ext cx="6096000" cy="4619854"/>
          </a:xfrm>
          <a:prstGeom prst="rect">
            <a:avLst/>
          </a:prstGeom>
        </p:spPr>
        <p:txBody>
          <a:bodyPr>
            <a:spAutoFit/>
          </a:bodyPr>
          <a:lstStyle/>
          <a:p>
            <a:pPr marL="342900" indent="-342900">
              <a:lnSpc>
                <a:spcPct val="150000"/>
              </a:lnSpc>
              <a:buFont typeface="+mj-lt"/>
              <a:buAutoNum type="arabicPeriod" startAt="3"/>
            </a:pPr>
            <a:r>
              <a:rPr lang="en-US" dirty="0"/>
              <a:t> Data-Driven Marketing Strategies/SMB</a:t>
            </a:r>
          </a:p>
          <a:p>
            <a:pPr marL="342900" indent="-342900">
              <a:lnSpc>
                <a:spcPct val="150000"/>
              </a:lnSpc>
              <a:buFont typeface="+mj-lt"/>
              <a:buAutoNum type="arabicPeriod" startAt="3"/>
            </a:pPr>
            <a:r>
              <a:rPr lang="en-US" dirty="0"/>
              <a:t> Important Strategic Objectives</a:t>
            </a:r>
          </a:p>
          <a:p>
            <a:pPr marL="342900" indent="-342900">
              <a:lnSpc>
                <a:spcPct val="150000"/>
              </a:lnSpc>
              <a:buFont typeface="+mj-lt"/>
              <a:buAutoNum type="arabicPeriod" startAt="3"/>
            </a:pPr>
            <a:r>
              <a:rPr lang="en-US" dirty="0"/>
              <a:t> Achieving Important Objectives</a:t>
            </a:r>
          </a:p>
          <a:p>
            <a:pPr marL="342900" indent="-342900">
              <a:lnSpc>
                <a:spcPct val="150000"/>
              </a:lnSpc>
              <a:buFont typeface="+mj-lt"/>
              <a:buAutoNum type="arabicPeriod" startAt="3"/>
            </a:pPr>
            <a:r>
              <a:rPr lang="en-US" dirty="0"/>
              <a:t> Most Critical Challenges</a:t>
            </a:r>
          </a:p>
          <a:p>
            <a:pPr marL="342900" indent="-342900">
              <a:lnSpc>
                <a:spcPct val="150000"/>
              </a:lnSpc>
              <a:buFont typeface="+mj-lt"/>
              <a:buAutoNum type="arabicPeriod" startAt="3"/>
            </a:pPr>
            <a:r>
              <a:rPr lang="en-US" dirty="0"/>
              <a:t> Strategy Crucial to Success</a:t>
            </a:r>
          </a:p>
          <a:p>
            <a:pPr marL="342900" indent="-342900">
              <a:lnSpc>
                <a:spcPct val="150000"/>
              </a:lnSpc>
              <a:buFont typeface="+mj-lt"/>
              <a:buAutoNum type="arabicPeriod" startAt="3"/>
            </a:pPr>
            <a:r>
              <a:rPr lang="en-US" dirty="0"/>
              <a:t> Analyzing Objectives and Challenges</a:t>
            </a:r>
          </a:p>
          <a:p>
            <a:pPr marL="342900" indent="-342900">
              <a:lnSpc>
                <a:spcPct val="150000"/>
              </a:lnSpc>
              <a:buFont typeface="+mj-lt"/>
              <a:buAutoNum type="arabicPeriod" startAt="3"/>
            </a:pPr>
            <a:r>
              <a:rPr lang="en-US" dirty="0"/>
              <a:t> Digital Channels for Collecting Data</a:t>
            </a:r>
          </a:p>
          <a:p>
            <a:pPr marL="342900" indent="-342900">
              <a:lnSpc>
                <a:spcPct val="150000"/>
              </a:lnSpc>
              <a:buFont typeface="+mj-lt"/>
              <a:buAutoNum type="arabicPeriod" startAt="3"/>
            </a:pPr>
            <a:r>
              <a:rPr lang="en-US" dirty="0"/>
              <a:t> How Channel Effectiveness is Changing</a:t>
            </a:r>
          </a:p>
          <a:p>
            <a:pPr marL="342900" indent="-342900">
              <a:lnSpc>
                <a:spcPct val="150000"/>
              </a:lnSpc>
              <a:buFont typeface="+mj-lt"/>
              <a:buAutoNum type="arabicPeriod" startAt="3"/>
            </a:pPr>
            <a:r>
              <a:rPr lang="en-US" dirty="0"/>
              <a:t> Data-Driven Marketing Complexity</a:t>
            </a:r>
          </a:p>
          <a:p>
            <a:pPr marL="342900" indent="-342900">
              <a:lnSpc>
                <a:spcPct val="150000"/>
              </a:lnSpc>
              <a:buFont typeface="+mj-lt"/>
              <a:buAutoNum type="arabicPeriod" startAt="3"/>
            </a:pPr>
            <a:r>
              <a:rPr lang="en-US" dirty="0"/>
              <a:t> Implementation Resources Used</a:t>
            </a:r>
          </a:p>
          <a:p>
            <a:pPr marL="342900" indent="-342900">
              <a:lnSpc>
                <a:spcPct val="150000"/>
              </a:lnSpc>
              <a:buFont typeface="+mj-lt"/>
              <a:buAutoNum type="arabicPeriod" startAt="3"/>
            </a:pPr>
            <a:r>
              <a:rPr lang="en-US" dirty="0"/>
              <a:t> About the Research Partners</a:t>
            </a:r>
          </a:p>
        </p:txBody>
      </p:sp>
      <p:sp>
        <p:nvSpPr>
          <p:cNvPr id="7" name="Rectangle 6"/>
          <p:cNvSpPr/>
          <p:nvPr/>
        </p:nvSpPr>
        <p:spPr>
          <a:xfrm>
            <a:off x="8325293" y="1528372"/>
            <a:ext cx="2551814" cy="4031873"/>
          </a:xfrm>
          <a:prstGeom prst="rect">
            <a:avLst/>
          </a:prstGeom>
        </p:spPr>
        <p:txBody>
          <a:bodyPr wrap="square">
            <a:spAutoFit/>
          </a:bodyPr>
          <a:lstStyle/>
          <a:p>
            <a:r>
              <a:rPr lang="en-US" sz="2400" b="1" cap="all" dirty="0">
                <a:solidFill>
                  <a:schemeClr val="bg1"/>
                </a:solidFill>
                <a:latin typeface="+mn-lt"/>
              </a:rPr>
              <a:t>Methodology</a:t>
            </a:r>
          </a:p>
          <a:p>
            <a:endParaRPr lang="en-US" sz="2400" cap="all" dirty="0">
              <a:solidFill>
                <a:schemeClr val="bg1"/>
              </a:solidFill>
              <a:latin typeface="+mn-lt"/>
            </a:endParaRPr>
          </a:p>
          <a:p>
            <a:r>
              <a:rPr lang="en-US" sz="1600" dirty="0">
                <a:solidFill>
                  <a:schemeClr val="bg1"/>
                </a:solidFill>
              </a:rPr>
              <a:t>Ascend2 benchmarks the performance of popular digital marketing strategies and tactics using a standardized questionnaire and a proprietary 3-Minute Survey format. </a:t>
            </a:r>
          </a:p>
          <a:p>
            <a:endParaRPr lang="en-US" sz="1600" dirty="0">
              <a:solidFill>
                <a:schemeClr val="bg1"/>
              </a:solidFill>
            </a:endParaRPr>
          </a:p>
          <a:p>
            <a:r>
              <a:rPr lang="en-US" sz="1600" dirty="0">
                <a:solidFill>
                  <a:schemeClr val="bg1"/>
                </a:solidFill>
              </a:rPr>
              <a:t>This survey was fielded to </a:t>
            </a:r>
            <a:br>
              <a:rPr lang="en-US" sz="1600" dirty="0">
                <a:solidFill>
                  <a:schemeClr val="bg1"/>
                </a:solidFill>
              </a:rPr>
            </a:br>
            <a:r>
              <a:rPr lang="en-US" sz="1600" dirty="0">
                <a:solidFill>
                  <a:schemeClr val="bg1"/>
                </a:solidFill>
              </a:rPr>
              <a:t>a panel of research subscribers and marketing influencers by Ascend2 and </a:t>
            </a:r>
            <a:r>
              <a:rPr lang="en-US" sz="1600" dirty="0" err="1">
                <a:solidFill>
                  <a:schemeClr val="bg1"/>
                </a:solidFill>
              </a:rPr>
              <a:t>Insty</a:t>
            </a:r>
            <a:r>
              <a:rPr lang="en-US" sz="1600" dirty="0">
                <a:solidFill>
                  <a:schemeClr val="bg1"/>
                </a:solidFill>
              </a:rPr>
              <a:t>-Prints.</a:t>
            </a:r>
          </a:p>
        </p:txBody>
      </p:sp>
    </p:spTree>
    <p:extLst>
      <p:ext uri="{BB962C8B-B14F-4D97-AF65-F5344CB8AC3E}">
        <p14:creationId xmlns:p14="http://schemas.microsoft.com/office/powerpoint/2010/main" val="135655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892" y="1613486"/>
            <a:ext cx="4255335" cy="5244514"/>
          </a:xfrm>
          <a:prstGeom prst="rect">
            <a:avLst/>
          </a:prstGeom>
        </p:spPr>
      </p:pic>
      <p:sp>
        <p:nvSpPr>
          <p:cNvPr id="4" name="Rectangle 3"/>
          <p:cNvSpPr/>
          <p:nvPr/>
        </p:nvSpPr>
        <p:spPr>
          <a:xfrm>
            <a:off x="1197934" y="1293607"/>
            <a:ext cx="6702056" cy="5016758"/>
          </a:xfrm>
          <a:prstGeom prst="rect">
            <a:avLst/>
          </a:prstGeom>
        </p:spPr>
        <p:txBody>
          <a:bodyPr wrap="square">
            <a:spAutoFit/>
          </a:bodyPr>
          <a:lstStyle/>
          <a:p>
            <a:r>
              <a:rPr lang="en-US" sz="1600" dirty="0">
                <a:latin typeface="Calibri" charset="0"/>
                <a:ea typeface="Calibri" charset="0"/>
                <a:cs typeface="Calibri" charset="0"/>
              </a:rPr>
              <a:t>Without an effective data-driven marketing strategy, small and medium-sized businesses (SMBs) lack the ability to acquire, organize, analyze and translate customer information into actionable insights. </a:t>
            </a:r>
          </a:p>
          <a:p>
            <a:r>
              <a:rPr lang="en-US" sz="1600" dirty="0">
                <a:latin typeface="Calibri" charset="0"/>
                <a:ea typeface="Calibri" charset="0"/>
                <a:cs typeface="Calibri" charset="0"/>
              </a:rPr>
              <a:t> </a:t>
            </a:r>
          </a:p>
          <a:p>
            <a:r>
              <a:rPr lang="en-US" sz="1600" b="1" dirty="0">
                <a:latin typeface="Calibri" charset="0"/>
                <a:ea typeface="Calibri" charset="0"/>
                <a:cs typeface="Calibri" charset="0"/>
              </a:rPr>
              <a:t>But what does an effective data-driven marketing strategy for the small and medium business look like? </a:t>
            </a:r>
            <a:r>
              <a:rPr lang="en-US" sz="1600" dirty="0">
                <a:latin typeface="Calibri" charset="0"/>
                <a:ea typeface="Calibri" charset="0"/>
                <a:cs typeface="Calibri" charset="0"/>
              </a:rPr>
              <a:t>To find out, </a:t>
            </a:r>
            <a:r>
              <a:rPr lang="en-US" sz="1600" dirty="0" err="1">
                <a:latin typeface="Calibri" charset="0"/>
                <a:ea typeface="Calibri" charset="0"/>
                <a:cs typeface="Calibri" charset="0"/>
              </a:rPr>
              <a:t>Insty</a:t>
            </a:r>
            <a:r>
              <a:rPr lang="en-US" sz="1600" dirty="0">
                <a:latin typeface="Calibri" charset="0"/>
                <a:ea typeface="Calibri" charset="0"/>
                <a:cs typeface="Calibri" charset="0"/>
              </a:rPr>
              <a:t>-Prints and Ascend2 fielded the Data-Driven Marketing Strategy Survey. </a:t>
            </a:r>
          </a:p>
          <a:p>
            <a:endParaRPr lang="en-US" sz="1600" dirty="0">
              <a:latin typeface="Calibri" charset="0"/>
              <a:ea typeface="Calibri" charset="0"/>
              <a:cs typeface="Calibri" charset="0"/>
            </a:endParaRPr>
          </a:p>
          <a:p>
            <a:r>
              <a:rPr lang="en-US" sz="1600" dirty="0">
                <a:latin typeface="Calibri" charset="0"/>
                <a:ea typeface="Calibri" charset="0"/>
                <a:cs typeface="Calibri" charset="0"/>
              </a:rPr>
              <a:t>The data in this edition of the study, titled </a:t>
            </a:r>
            <a:r>
              <a:rPr lang="en-US" sz="1600" i="1" dirty="0">
                <a:latin typeface="Calibri" charset="0"/>
                <a:ea typeface="Calibri" charset="0"/>
                <a:cs typeface="Calibri" charset="0"/>
              </a:rPr>
              <a:t>Data-Driven Marketing Strategies for the Small and Medium-sized Business</a:t>
            </a:r>
            <a:r>
              <a:rPr lang="en-US" sz="1600" dirty="0">
                <a:latin typeface="Calibri" charset="0"/>
                <a:ea typeface="Calibri" charset="0"/>
                <a:cs typeface="Calibri" charset="0"/>
              </a:rPr>
              <a:t>, exclusively represents the opinions of marketing influencers working for companies with fewer than 500 employees. We thank these busy professionals for sharing their valuable insights with us, and you.</a:t>
            </a:r>
          </a:p>
          <a:p>
            <a:endParaRPr lang="en-US" sz="1600" dirty="0">
              <a:latin typeface="Calibri" charset="0"/>
              <a:ea typeface="Calibri" charset="0"/>
              <a:cs typeface="Calibri" charset="0"/>
            </a:endParaRPr>
          </a:p>
          <a:p>
            <a:r>
              <a:rPr lang="en-US" sz="1600" dirty="0">
                <a:latin typeface="Calibri" charset="0"/>
                <a:ea typeface="Calibri" charset="0"/>
                <a:cs typeface="Calibri" charset="0"/>
              </a:rPr>
              <a:t>This research has been produced for your use. Put it to work in your own marketing strategy. Clip the charts and write about them in your blog or post them on social media. Please share this research credited as published.</a:t>
            </a:r>
          </a:p>
          <a:p>
            <a:endParaRPr lang="en-US" sz="1600" dirty="0">
              <a:latin typeface="Calibri" charset="0"/>
              <a:ea typeface="Calibri" charset="0"/>
              <a:cs typeface="Calibri" charset="0"/>
            </a:endParaRPr>
          </a:p>
          <a:p>
            <a:r>
              <a:rPr lang="en-US" sz="1600" i="1" dirty="0">
                <a:latin typeface="Calibri" charset="0"/>
                <a:ea typeface="Calibri" charset="0"/>
                <a:cs typeface="Calibri" charset="0"/>
              </a:rPr>
              <a:t>Enjoy!</a:t>
            </a:r>
          </a:p>
          <a:p>
            <a:endParaRPr lang="en-US" sz="1600" dirty="0">
              <a:latin typeface="Calibri" charset="0"/>
              <a:ea typeface="Calibri" charset="0"/>
              <a:cs typeface="Calibri" charset="0"/>
            </a:endParaRPr>
          </a:p>
        </p:txBody>
      </p:sp>
      <p:sp>
        <p:nvSpPr>
          <p:cNvPr id="6" name="Rectangle 5"/>
          <p:cNvSpPr/>
          <p:nvPr/>
        </p:nvSpPr>
        <p:spPr>
          <a:xfrm>
            <a:off x="366548" y="218811"/>
            <a:ext cx="5530681" cy="523220"/>
          </a:xfrm>
          <a:prstGeom prst="rect">
            <a:avLst/>
          </a:prstGeom>
        </p:spPr>
        <p:txBody>
          <a:bodyPr wrap="none">
            <a:spAutoFit/>
          </a:bodyPr>
          <a:lstStyle/>
          <a:p>
            <a:r>
              <a:rPr lang="en-US" sz="2800" b="1" dirty="0">
                <a:solidFill>
                  <a:schemeClr val="bg1"/>
                </a:solidFill>
                <a:latin typeface="Arial Narrow" charset="0"/>
              </a:rPr>
              <a:t>Data-Driven Marketing Strategies/SMB</a:t>
            </a:r>
            <a:endParaRPr lang="en-US" sz="3200" b="1" dirty="0">
              <a:solidFill>
                <a:schemeClr val="bg1"/>
              </a:solidFill>
              <a:latin typeface="Arial Narrow" charset="0"/>
            </a:endParaRPr>
          </a:p>
        </p:txBody>
      </p:sp>
      <p:sp>
        <p:nvSpPr>
          <p:cNvPr id="8" name="Rectangle 7"/>
          <p:cNvSpPr/>
          <p:nvPr/>
        </p:nvSpPr>
        <p:spPr>
          <a:xfrm>
            <a:off x="7899990" y="680484"/>
            <a:ext cx="3728484" cy="55289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ectangle 8"/>
          <p:cNvSpPr/>
          <p:nvPr/>
        </p:nvSpPr>
        <p:spPr>
          <a:xfrm>
            <a:off x="8151627" y="1413048"/>
            <a:ext cx="3891517" cy="4216539"/>
          </a:xfrm>
          <a:prstGeom prst="rect">
            <a:avLst/>
          </a:prstGeom>
        </p:spPr>
        <p:txBody>
          <a:bodyPr wrap="square">
            <a:spAutoFit/>
          </a:bodyPr>
          <a:lstStyle/>
          <a:p>
            <a:r>
              <a:rPr lang="en-US" sz="2000" b="1" i="0" dirty="0">
                <a:solidFill>
                  <a:schemeClr val="bg1"/>
                </a:solidFill>
              </a:rPr>
              <a:t>SURVEY RESPONDENTS </a:t>
            </a:r>
            <a:br>
              <a:rPr lang="en-US" dirty="0">
                <a:solidFill>
                  <a:schemeClr val="bg1"/>
                </a:solidFill>
              </a:rPr>
            </a:br>
            <a:r>
              <a:rPr lang="en-US" dirty="0">
                <a:solidFill>
                  <a:schemeClr val="bg1"/>
                </a:solidFill>
              </a:rPr>
              <a:t>N=188 SMBs</a:t>
            </a:r>
          </a:p>
          <a:p>
            <a:endParaRPr lang="en-US" sz="1600" dirty="0">
              <a:solidFill>
                <a:schemeClr val="bg1"/>
              </a:solidFill>
            </a:endParaRPr>
          </a:p>
          <a:p>
            <a:pPr>
              <a:lnSpc>
                <a:spcPct val="150000"/>
              </a:lnSpc>
            </a:pPr>
            <a:r>
              <a:rPr lang="en-US" sz="1600" b="1" i="0" dirty="0">
                <a:solidFill>
                  <a:schemeClr val="bg1"/>
                </a:solidFill>
              </a:rPr>
              <a:t>Role in the Company</a:t>
            </a:r>
            <a:br>
              <a:rPr lang="en-US" sz="1600" dirty="0">
                <a:solidFill>
                  <a:schemeClr val="bg1"/>
                </a:solidFill>
              </a:rPr>
            </a:br>
            <a:r>
              <a:rPr lang="en-US" sz="1600" dirty="0">
                <a:solidFill>
                  <a:schemeClr val="bg1"/>
                </a:solidFill>
              </a:rPr>
              <a:t>Owner / Partner / CXO	44%</a:t>
            </a:r>
            <a:br>
              <a:rPr lang="en-US" sz="1600" dirty="0">
                <a:solidFill>
                  <a:schemeClr val="bg1"/>
                </a:solidFill>
              </a:rPr>
            </a:br>
            <a:r>
              <a:rPr lang="en-US" sz="1600" dirty="0">
                <a:solidFill>
                  <a:schemeClr val="bg1"/>
                </a:solidFill>
              </a:rPr>
              <a:t>VP / Director / Manager	45%</a:t>
            </a:r>
            <a:br>
              <a:rPr lang="en-US" sz="1600" dirty="0">
                <a:solidFill>
                  <a:schemeClr val="bg1"/>
                </a:solidFill>
              </a:rPr>
            </a:br>
            <a:r>
              <a:rPr lang="en-US" sz="1600" dirty="0">
                <a:solidFill>
                  <a:schemeClr val="bg1"/>
                </a:solidFill>
              </a:rPr>
              <a:t>Non-Management Pro	11%</a:t>
            </a:r>
          </a:p>
          <a:p>
            <a:pPr>
              <a:lnSpc>
                <a:spcPct val="150000"/>
              </a:lnSpc>
            </a:pPr>
            <a:endParaRPr lang="en-US" sz="1600" dirty="0">
              <a:solidFill>
                <a:schemeClr val="bg1"/>
              </a:solidFill>
            </a:endParaRPr>
          </a:p>
          <a:p>
            <a:pPr>
              <a:lnSpc>
                <a:spcPct val="150000"/>
              </a:lnSpc>
            </a:pPr>
            <a:r>
              <a:rPr lang="en-US" sz="1600" b="1" dirty="0">
                <a:solidFill>
                  <a:schemeClr val="bg1"/>
                </a:solidFill>
              </a:rPr>
              <a:t>Primary Marketing Channel</a:t>
            </a:r>
            <a:br>
              <a:rPr lang="en-US" sz="1600" dirty="0">
                <a:solidFill>
                  <a:schemeClr val="bg1"/>
                </a:solidFill>
              </a:rPr>
            </a:br>
            <a:r>
              <a:rPr lang="en-US" sz="1600" dirty="0">
                <a:solidFill>
                  <a:schemeClr val="bg1"/>
                </a:solidFill>
              </a:rPr>
              <a:t>B2B (Business-to-Business)	38%</a:t>
            </a:r>
            <a:br>
              <a:rPr lang="en-US" sz="1600" dirty="0">
                <a:solidFill>
                  <a:schemeClr val="bg1"/>
                </a:solidFill>
              </a:rPr>
            </a:br>
            <a:r>
              <a:rPr lang="en-US" sz="1600" dirty="0">
                <a:solidFill>
                  <a:schemeClr val="bg1"/>
                </a:solidFill>
              </a:rPr>
              <a:t>B2C (Business-to-Consumer)	38%</a:t>
            </a:r>
            <a:br>
              <a:rPr lang="en-US" sz="1600" dirty="0">
                <a:solidFill>
                  <a:schemeClr val="bg1"/>
                </a:solidFill>
              </a:rPr>
            </a:br>
            <a:r>
              <a:rPr lang="en-US" sz="1600" dirty="0">
                <a:solidFill>
                  <a:schemeClr val="bg1"/>
                </a:solidFill>
              </a:rPr>
              <a:t>B2B and B2C Equally		24%</a:t>
            </a:r>
          </a:p>
        </p:txBody>
      </p:sp>
      <p:sp>
        <p:nvSpPr>
          <p:cNvPr id="2" name="TextBox 1"/>
          <p:cNvSpPr txBox="1"/>
          <p:nvPr/>
        </p:nvSpPr>
        <p:spPr>
          <a:xfrm>
            <a:off x="11417643" y="6351373"/>
            <a:ext cx="774357" cy="338554"/>
          </a:xfrm>
          <a:prstGeom prst="rect">
            <a:avLst/>
          </a:prstGeom>
          <a:noFill/>
        </p:spPr>
        <p:txBody>
          <a:bodyPr wrap="square" rtlCol="0">
            <a:spAutoFit/>
          </a:bodyPr>
          <a:lstStyle/>
          <a:p>
            <a:r>
              <a:rPr lang="en-US" sz="1600" dirty="0"/>
              <a:t>3</a:t>
            </a:r>
          </a:p>
        </p:txBody>
      </p:sp>
    </p:spTree>
    <p:extLst>
      <p:ext uri="{BB962C8B-B14F-4D97-AF65-F5344CB8AC3E}">
        <p14:creationId xmlns:p14="http://schemas.microsoft.com/office/powerpoint/2010/main" val="164540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6548" y="218811"/>
            <a:ext cx="5158785" cy="584775"/>
          </a:xfrm>
          <a:prstGeom prst="rect">
            <a:avLst/>
          </a:prstGeom>
        </p:spPr>
        <p:txBody>
          <a:bodyPr wrap="none">
            <a:spAutoFit/>
          </a:bodyPr>
          <a:lstStyle/>
          <a:p>
            <a:r>
              <a:rPr lang="en-US" sz="3200" b="1" dirty="0">
                <a:solidFill>
                  <a:schemeClr val="bg1"/>
                </a:solidFill>
                <a:latin typeface="Arial Narrow" charset="0"/>
              </a:rPr>
              <a:t>Important Strategic Objectives</a:t>
            </a:r>
            <a:endParaRPr lang="en-US" sz="3600" b="1" dirty="0">
              <a:solidFill>
                <a:schemeClr val="bg1"/>
              </a:solidFill>
              <a:latin typeface="Arial Narrow" charset="0"/>
            </a:endParaRPr>
          </a:p>
        </p:txBody>
      </p:sp>
      <p:sp>
        <p:nvSpPr>
          <p:cNvPr id="6" name="Content Placeholder 6"/>
          <p:cNvSpPr txBox="1">
            <a:spLocks/>
          </p:cNvSpPr>
          <p:nvPr/>
        </p:nvSpPr>
        <p:spPr>
          <a:xfrm>
            <a:off x="1166945" y="1537252"/>
            <a:ext cx="3142170" cy="464798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Nearly half (48%) of small and medium-sized businesses want to base more of their decisions on the analysis of marketing data. </a:t>
            </a:r>
          </a:p>
          <a:p>
            <a:pPr marL="0" indent="0">
              <a:lnSpc>
                <a:spcPct val="110000"/>
              </a:lnSpc>
              <a:buNone/>
            </a:pPr>
            <a:r>
              <a:rPr lang="en-US" sz="1800" dirty="0">
                <a:latin typeface="Calibri" charset="0"/>
                <a:ea typeface="Calibri" charset="0"/>
                <a:cs typeface="Calibri" charset="0"/>
              </a:rPr>
              <a:t>Achieving this objective requires a clear and concise data-driven marketing strategy.</a:t>
            </a:r>
          </a:p>
        </p:txBody>
      </p:sp>
      <p:graphicFrame>
        <p:nvGraphicFramePr>
          <p:cNvPr id="9" name="Chart 8">
            <a:extLst>
              <a:ext uri="{FF2B5EF4-FFF2-40B4-BE49-F238E27FC236}">
                <a16:creationId xmlns:a16="http://schemas.microsoft.com/office/drawing/2014/main" id="{90258F8F-522E-4678-8854-6A4A149D6B39}"/>
              </a:ext>
            </a:extLst>
          </p:cNvPr>
          <p:cNvGraphicFramePr>
            <a:graphicFrameLocks/>
          </p:cNvGraphicFramePr>
          <p:nvPr>
            <p:extLst>
              <p:ext uri="{D42A27DB-BD31-4B8C-83A1-F6EECF244321}">
                <p14:modId xmlns:p14="http://schemas.microsoft.com/office/powerpoint/2010/main" val="1818186940"/>
              </p:ext>
            </p:extLst>
          </p:nvPr>
        </p:nvGraphicFramePr>
        <p:xfrm>
          <a:off x="4549760" y="1173332"/>
          <a:ext cx="7642240" cy="513377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765722" y="6420636"/>
            <a:ext cx="6926373" cy="246221"/>
          </a:xfrm>
          <a:prstGeom prst="rect">
            <a:avLst/>
          </a:prstGeom>
          <a:noFill/>
        </p:spPr>
        <p:txBody>
          <a:bodyPr wrap="square" rtlCol="0">
            <a:spAutoFit/>
          </a:bodyPr>
          <a:lstStyle/>
          <a:p>
            <a:pPr algn="ctr"/>
            <a:r>
              <a:rPr lang="en-US" sz="1000" dirty="0">
                <a:latin typeface="Calibri Light" charset="0"/>
                <a:ea typeface="Calibri Light" charset="0"/>
                <a:cs typeface="Calibri Light" charset="0"/>
              </a:rPr>
              <a:t>Data-Driven Marketing for the SMB, Ascend2 and </a:t>
            </a:r>
            <a:r>
              <a:rPr lang="en-US" sz="1000" dirty="0" err="1">
                <a:latin typeface="Calibri Light" charset="0"/>
                <a:ea typeface="Calibri Light" charset="0"/>
                <a:cs typeface="Calibri Light" charset="0"/>
              </a:rPr>
              <a:t>Insty</a:t>
            </a:r>
            <a:r>
              <a:rPr lang="en-US" sz="1000" dirty="0">
                <a:latin typeface="Calibri Light" charset="0"/>
                <a:ea typeface="Calibri Light" charset="0"/>
                <a:cs typeface="Calibri Light" charset="0"/>
              </a:rPr>
              <a:t>-Prints, Published October 2017</a:t>
            </a:r>
          </a:p>
        </p:txBody>
      </p:sp>
      <p:cxnSp>
        <p:nvCxnSpPr>
          <p:cNvPr id="13" name="Straight Connector 12"/>
          <p:cNvCxnSpPr/>
          <p:nvPr/>
        </p:nvCxnSpPr>
        <p:spPr>
          <a:xfrm>
            <a:off x="4625263"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417643" y="6351373"/>
            <a:ext cx="774357" cy="338554"/>
          </a:xfrm>
          <a:prstGeom prst="rect">
            <a:avLst/>
          </a:prstGeom>
          <a:noFill/>
        </p:spPr>
        <p:txBody>
          <a:bodyPr wrap="square" rtlCol="0">
            <a:spAutoFit/>
          </a:bodyPr>
          <a:lstStyle/>
          <a:p>
            <a:r>
              <a:rPr lang="en-US" sz="1600" dirty="0"/>
              <a:t>4</a:t>
            </a:r>
          </a:p>
        </p:txBody>
      </p:sp>
    </p:spTree>
    <p:extLst>
      <p:ext uri="{BB962C8B-B14F-4D97-AF65-F5344CB8AC3E}">
        <p14:creationId xmlns:p14="http://schemas.microsoft.com/office/powerpoint/2010/main" val="125013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3693" y="1539595"/>
            <a:ext cx="3267293" cy="2819362"/>
          </a:xfrm>
          <a:prstGeom prst="rect">
            <a:avLst/>
          </a:prstGeom>
        </p:spPr>
        <p:txBody>
          <a:bodyPr wrap="square">
            <a:spAutoFit/>
          </a:bodyPr>
          <a:lstStyle/>
          <a:p>
            <a:pPr>
              <a:lnSpc>
                <a:spcPct val="110000"/>
              </a:lnSpc>
            </a:pPr>
            <a:r>
              <a:rPr lang="en-US" dirty="0">
                <a:effectLst/>
                <a:latin typeface="Calibri" charset="0"/>
                <a:ea typeface="Calibri" charset="0"/>
                <a:cs typeface="Times New Roman" charset="0"/>
              </a:rPr>
              <a:t>Data-driven marketing is very successful at achieving important objectives for a </a:t>
            </a:r>
            <a:r>
              <a:rPr lang="en-US" b="1" dirty="0">
                <a:effectLst/>
                <a:latin typeface="Calibri" charset="0"/>
                <a:ea typeface="Calibri" charset="0"/>
                <a:cs typeface="Times New Roman" charset="0"/>
              </a:rPr>
              <a:t>54% </a:t>
            </a:r>
            <a:r>
              <a:rPr lang="en-US" dirty="0">
                <a:effectLst/>
                <a:latin typeface="Calibri" charset="0"/>
                <a:ea typeface="Calibri" charset="0"/>
                <a:cs typeface="Times New Roman" charset="0"/>
              </a:rPr>
              <a:t>majority of SMBs, and somewhat successful for another </a:t>
            </a:r>
            <a:r>
              <a:rPr lang="en-US" b="1" dirty="0">
                <a:effectLst/>
                <a:latin typeface="Calibri" charset="0"/>
                <a:ea typeface="Calibri" charset="0"/>
                <a:cs typeface="Times New Roman" charset="0"/>
              </a:rPr>
              <a:t>40%. </a:t>
            </a:r>
          </a:p>
          <a:p>
            <a:pPr>
              <a:lnSpc>
                <a:spcPct val="110000"/>
              </a:lnSpc>
            </a:pPr>
            <a:endParaRPr lang="en-US" b="1" dirty="0">
              <a:latin typeface="Calibri" charset="0"/>
              <a:ea typeface="Calibri" charset="0"/>
              <a:cs typeface="Times New Roman" charset="0"/>
            </a:endParaRPr>
          </a:p>
          <a:p>
            <a:pPr>
              <a:lnSpc>
                <a:spcPct val="110000"/>
              </a:lnSpc>
            </a:pPr>
            <a:r>
              <a:rPr lang="en-US" dirty="0">
                <a:effectLst/>
                <a:latin typeface="Calibri" charset="0"/>
                <a:ea typeface="Calibri" charset="0"/>
                <a:cs typeface="Times New Roman" charset="0"/>
              </a:rPr>
              <a:t>The question is, what challenges are marketers overcoming to achieve this level of success?</a:t>
            </a:r>
          </a:p>
        </p:txBody>
      </p:sp>
      <p:sp>
        <p:nvSpPr>
          <p:cNvPr id="11" name="Rectangle 10"/>
          <p:cNvSpPr/>
          <p:nvPr/>
        </p:nvSpPr>
        <p:spPr>
          <a:xfrm>
            <a:off x="366548" y="218811"/>
            <a:ext cx="5232523" cy="584775"/>
          </a:xfrm>
          <a:prstGeom prst="rect">
            <a:avLst/>
          </a:prstGeom>
        </p:spPr>
        <p:txBody>
          <a:bodyPr wrap="none">
            <a:spAutoFit/>
          </a:bodyPr>
          <a:lstStyle/>
          <a:p>
            <a:r>
              <a:rPr lang="en-US" sz="3200" b="1" dirty="0">
                <a:solidFill>
                  <a:schemeClr val="bg1"/>
                </a:solidFill>
                <a:latin typeface="Arial Narrow" charset="0"/>
              </a:rPr>
              <a:t>Achieving Important Objectives</a:t>
            </a:r>
            <a:endParaRPr lang="en-US" sz="3600" b="1" dirty="0">
              <a:solidFill>
                <a:schemeClr val="bg1"/>
              </a:solidFill>
              <a:latin typeface="Arial Narrow" charset="0"/>
            </a:endParaRPr>
          </a:p>
        </p:txBody>
      </p:sp>
      <p:graphicFrame>
        <p:nvGraphicFramePr>
          <p:cNvPr id="13" name="Chart 12">
            <a:extLst>
              <a:ext uri="{FF2B5EF4-FFF2-40B4-BE49-F238E27FC236}">
                <a16:creationId xmlns:a16="http://schemas.microsoft.com/office/drawing/2014/main" id="{7417F65D-D7A8-4C71-A771-E071B3F4631F}"/>
              </a:ext>
            </a:extLst>
          </p:cNvPr>
          <p:cNvGraphicFramePr>
            <a:graphicFrameLocks/>
          </p:cNvGraphicFramePr>
          <p:nvPr>
            <p:extLst>
              <p:ext uri="{D42A27DB-BD31-4B8C-83A1-F6EECF244321}">
                <p14:modId xmlns:p14="http://schemas.microsoft.com/office/powerpoint/2010/main" val="1308894604"/>
              </p:ext>
            </p:extLst>
          </p:nvPr>
        </p:nvGraphicFramePr>
        <p:xfrm>
          <a:off x="4976482" y="1208748"/>
          <a:ext cx="7722767" cy="494048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238520" y="6136880"/>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Data-Driven Marketing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cxnSp>
        <p:nvCxnSpPr>
          <p:cNvPr id="18" name="Straight Connector 17"/>
          <p:cNvCxnSpPr/>
          <p:nvPr/>
        </p:nvCxnSpPr>
        <p:spPr>
          <a:xfrm>
            <a:off x="483130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83188" y="2437046"/>
            <a:ext cx="1569493" cy="286603"/>
          </a:xfrm>
          <a:prstGeom prst="straightConnector1">
            <a:avLst/>
          </a:prstGeom>
          <a:ln w="38100">
            <a:solidFill>
              <a:srgbClr val="E2643B"/>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417643" y="6351373"/>
            <a:ext cx="774357" cy="338554"/>
          </a:xfrm>
          <a:prstGeom prst="rect">
            <a:avLst/>
          </a:prstGeom>
          <a:noFill/>
        </p:spPr>
        <p:txBody>
          <a:bodyPr wrap="square" rtlCol="0">
            <a:spAutoFit/>
          </a:bodyPr>
          <a:lstStyle/>
          <a:p>
            <a:r>
              <a:rPr lang="en-US" sz="1600" dirty="0"/>
              <a:t>5</a:t>
            </a:r>
          </a:p>
        </p:txBody>
      </p:sp>
    </p:spTree>
    <p:extLst>
      <p:ext uri="{BB962C8B-B14F-4D97-AF65-F5344CB8AC3E}">
        <p14:creationId xmlns:p14="http://schemas.microsoft.com/office/powerpoint/2010/main" val="126480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1157250" y="1543636"/>
            <a:ext cx="3510635"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A critical challenge to achieving data-driven marketing success for 51% of SMBs is integrating data across disparate platforms.</a:t>
            </a:r>
          </a:p>
          <a:p>
            <a:pPr marL="0" indent="0">
              <a:lnSpc>
                <a:spcPct val="110000"/>
              </a:lnSpc>
              <a:buNone/>
            </a:pPr>
            <a:r>
              <a:rPr lang="en-US" sz="1800" dirty="0">
                <a:latin typeface="Calibri" charset="0"/>
                <a:ea typeface="Calibri" charset="0"/>
                <a:cs typeface="Calibri" charset="0"/>
              </a:rPr>
              <a:t>Overcoming this challenge by integrating data from multiple sources into a single view, enables marketing teams to turn insights into performance.</a:t>
            </a:r>
          </a:p>
        </p:txBody>
      </p:sp>
      <p:sp>
        <p:nvSpPr>
          <p:cNvPr id="5" name="Rectangle 4"/>
          <p:cNvSpPr/>
          <p:nvPr/>
        </p:nvSpPr>
        <p:spPr>
          <a:xfrm>
            <a:off x="366548" y="218811"/>
            <a:ext cx="4092787" cy="584775"/>
          </a:xfrm>
          <a:prstGeom prst="rect">
            <a:avLst/>
          </a:prstGeom>
        </p:spPr>
        <p:txBody>
          <a:bodyPr wrap="none">
            <a:spAutoFit/>
          </a:bodyPr>
          <a:lstStyle/>
          <a:p>
            <a:r>
              <a:rPr lang="en-US" sz="3200" b="1" dirty="0">
                <a:solidFill>
                  <a:schemeClr val="bg1"/>
                </a:solidFill>
                <a:latin typeface="Arial Narrow" charset="0"/>
              </a:rPr>
              <a:t>Most Critical Challenges</a:t>
            </a:r>
            <a:endParaRPr lang="en-US" sz="3600" b="1" dirty="0">
              <a:solidFill>
                <a:schemeClr val="bg1"/>
              </a:solidFill>
              <a:latin typeface="Arial Narrow" charset="0"/>
            </a:endParaRPr>
          </a:p>
        </p:txBody>
      </p:sp>
      <p:graphicFrame>
        <p:nvGraphicFramePr>
          <p:cNvPr id="6" name="Chart 5">
            <a:extLst>
              <a:ext uri="{FF2B5EF4-FFF2-40B4-BE49-F238E27FC236}">
                <a16:creationId xmlns:a16="http://schemas.microsoft.com/office/drawing/2014/main" id="{E78D26E5-03EE-40DF-80D8-30EFFEE8EE36}"/>
              </a:ext>
            </a:extLst>
          </p:cNvPr>
          <p:cNvGraphicFramePr>
            <a:graphicFrameLocks/>
          </p:cNvGraphicFramePr>
          <p:nvPr>
            <p:extLst>
              <p:ext uri="{D42A27DB-BD31-4B8C-83A1-F6EECF244321}">
                <p14:modId xmlns:p14="http://schemas.microsoft.com/office/powerpoint/2010/main" val="27878233"/>
              </p:ext>
            </p:extLst>
          </p:nvPr>
        </p:nvGraphicFramePr>
        <p:xfrm>
          <a:off x="4804011" y="1269533"/>
          <a:ext cx="7601803" cy="486310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141725" y="6211981"/>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Data-Driven Marketing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cxnSp>
        <p:nvCxnSpPr>
          <p:cNvPr id="10" name="Straight Connector 9"/>
          <p:cNvCxnSpPr/>
          <p:nvPr/>
        </p:nvCxnSpPr>
        <p:spPr>
          <a:xfrm>
            <a:off x="4804011"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17643" y="6351373"/>
            <a:ext cx="774357" cy="338554"/>
          </a:xfrm>
          <a:prstGeom prst="rect">
            <a:avLst/>
          </a:prstGeom>
          <a:noFill/>
        </p:spPr>
        <p:txBody>
          <a:bodyPr wrap="square" rtlCol="0">
            <a:spAutoFit/>
          </a:bodyPr>
          <a:lstStyle/>
          <a:p>
            <a:r>
              <a:rPr lang="en-US" sz="1600" dirty="0"/>
              <a:t>6</a:t>
            </a:r>
          </a:p>
        </p:txBody>
      </p:sp>
    </p:spTree>
    <p:extLst>
      <p:ext uri="{BB962C8B-B14F-4D97-AF65-F5344CB8AC3E}">
        <p14:creationId xmlns:p14="http://schemas.microsoft.com/office/powerpoint/2010/main" val="70589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548" y="218811"/>
            <a:ext cx="4637808" cy="584775"/>
          </a:xfrm>
          <a:prstGeom prst="rect">
            <a:avLst/>
          </a:prstGeom>
        </p:spPr>
        <p:txBody>
          <a:bodyPr wrap="none">
            <a:spAutoFit/>
          </a:bodyPr>
          <a:lstStyle/>
          <a:p>
            <a:r>
              <a:rPr lang="en-US" sz="3200" b="1" dirty="0">
                <a:solidFill>
                  <a:schemeClr val="bg1"/>
                </a:solidFill>
                <a:latin typeface="Arial Narrow" charset="0"/>
              </a:rPr>
              <a:t>Strategy Crucial to Success</a:t>
            </a:r>
            <a:endParaRPr lang="en-US" sz="3600" b="1" dirty="0">
              <a:solidFill>
                <a:schemeClr val="bg1"/>
              </a:solidFill>
              <a:latin typeface="Arial Narrow" charset="0"/>
            </a:endParaRPr>
          </a:p>
        </p:txBody>
      </p:sp>
      <p:sp>
        <p:nvSpPr>
          <p:cNvPr id="5" name="Content Placeholder 6"/>
          <p:cNvSpPr txBox="1">
            <a:spLocks/>
          </p:cNvSpPr>
          <p:nvPr/>
        </p:nvSpPr>
        <p:spPr>
          <a:xfrm>
            <a:off x="1157250" y="1543636"/>
            <a:ext cx="3510635"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A total of 98% of SMBs agree to some extent that an effective </a:t>
            </a:r>
            <a:br>
              <a:rPr lang="en-US" sz="1800" dirty="0">
                <a:latin typeface="Calibri" charset="0"/>
                <a:ea typeface="Calibri" charset="0"/>
                <a:cs typeface="Calibri" charset="0"/>
              </a:rPr>
            </a:br>
            <a:r>
              <a:rPr lang="en-US" sz="1800" dirty="0">
                <a:latin typeface="Calibri" charset="0"/>
                <a:ea typeface="Calibri" charset="0"/>
                <a:cs typeface="Calibri" charset="0"/>
              </a:rPr>
              <a:t>data-driven marketing strategy is crucial to achieving success, with </a:t>
            </a:r>
            <a:br>
              <a:rPr lang="en-US" sz="1800" dirty="0">
                <a:latin typeface="Calibri" charset="0"/>
                <a:ea typeface="Calibri" charset="0"/>
                <a:cs typeface="Calibri" charset="0"/>
              </a:rPr>
            </a:br>
            <a:r>
              <a:rPr lang="en-US" sz="1800" dirty="0">
                <a:latin typeface="Calibri" charset="0"/>
                <a:ea typeface="Calibri" charset="0"/>
                <a:cs typeface="Calibri" charset="0"/>
              </a:rPr>
              <a:t>a resounding 70% strongly agreeing. Only 2% of small and medium businesses disagree with this premise.</a:t>
            </a:r>
          </a:p>
        </p:txBody>
      </p:sp>
      <p:graphicFrame>
        <p:nvGraphicFramePr>
          <p:cNvPr id="6" name="Chart 5">
            <a:extLst>
              <a:ext uri="{FF2B5EF4-FFF2-40B4-BE49-F238E27FC236}">
                <a16:creationId xmlns:a16="http://schemas.microsoft.com/office/drawing/2014/main" id="{2042B155-4D86-41EE-8343-CBA540951650}"/>
              </a:ext>
            </a:extLst>
          </p:cNvPr>
          <p:cNvGraphicFramePr>
            <a:graphicFrameLocks/>
          </p:cNvGraphicFramePr>
          <p:nvPr>
            <p:extLst>
              <p:ext uri="{D42A27DB-BD31-4B8C-83A1-F6EECF244321}">
                <p14:modId xmlns:p14="http://schemas.microsoft.com/office/powerpoint/2010/main" val="508470906"/>
              </p:ext>
            </p:extLst>
          </p:nvPr>
        </p:nvGraphicFramePr>
        <p:xfrm>
          <a:off x="4732348" y="1476401"/>
          <a:ext cx="7317429" cy="468118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860642" y="6307220"/>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Data-Driven Marketing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cxnSp>
        <p:nvCxnSpPr>
          <p:cNvPr id="10" name="Straight Connector 9"/>
          <p:cNvCxnSpPr/>
          <p:nvPr/>
        </p:nvCxnSpPr>
        <p:spPr>
          <a:xfrm>
            <a:off x="4763670"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60178" y="1008529"/>
            <a:ext cx="3606420" cy="58494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17643" y="6351373"/>
            <a:ext cx="774357" cy="338554"/>
          </a:xfrm>
          <a:prstGeom prst="rect">
            <a:avLst/>
          </a:prstGeom>
          <a:noFill/>
        </p:spPr>
        <p:txBody>
          <a:bodyPr wrap="square" rtlCol="0">
            <a:spAutoFit/>
          </a:bodyPr>
          <a:lstStyle/>
          <a:p>
            <a:r>
              <a:rPr lang="en-US" sz="1600" dirty="0"/>
              <a:t>7</a:t>
            </a:r>
          </a:p>
        </p:txBody>
      </p:sp>
    </p:spTree>
    <p:extLst>
      <p:ext uri="{BB962C8B-B14F-4D97-AF65-F5344CB8AC3E}">
        <p14:creationId xmlns:p14="http://schemas.microsoft.com/office/powerpoint/2010/main" val="9132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A0CDAD2-2FC1-4138-BBB6-CB783DB8D4C9}"/>
              </a:ext>
            </a:extLst>
          </p:cNvPr>
          <p:cNvGraphicFramePr>
            <a:graphicFrameLocks/>
          </p:cNvGraphicFramePr>
          <p:nvPr>
            <p:extLst>
              <p:ext uri="{D42A27DB-BD31-4B8C-83A1-F6EECF244321}">
                <p14:modId xmlns:p14="http://schemas.microsoft.com/office/powerpoint/2010/main" val="1033085729"/>
              </p:ext>
            </p:extLst>
          </p:nvPr>
        </p:nvGraphicFramePr>
        <p:xfrm>
          <a:off x="4368800" y="1193799"/>
          <a:ext cx="7964315" cy="500900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366548" y="218811"/>
            <a:ext cx="5591595" cy="538609"/>
          </a:xfrm>
          <a:prstGeom prst="rect">
            <a:avLst/>
          </a:prstGeom>
        </p:spPr>
        <p:txBody>
          <a:bodyPr wrap="none">
            <a:spAutoFit/>
          </a:bodyPr>
          <a:lstStyle/>
          <a:p>
            <a:r>
              <a:rPr lang="en-US" sz="2900" b="1" dirty="0">
                <a:solidFill>
                  <a:schemeClr val="bg1"/>
                </a:solidFill>
                <a:latin typeface="Arial Narrow" charset="0"/>
              </a:rPr>
              <a:t>Analyzing Objectives and Challenges</a:t>
            </a:r>
          </a:p>
        </p:txBody>
      </p:sp>
      <p:sp>
        <p:nvSpPr>
          <p:cNvPr id="9" name="TextBox 8"/>
          <p:cNvSpPr txBox="1"/>
          <p:nvPr/>
        </p:nvSpPr>
        <p:spPr>
          <a:xfrm>
            <a:off x="4860642" y="6319970"/>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Data-Driven Marketing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sp>
        <p:nvSpPr>
          <p:cNvPr id="4" name="Content Placeholder 6"/>
          <p:cNvSpPr txBox="1">
            <a:spLocks/>
          </p:cNvSpPr>
          <p:nvPr/>
        </p:nvSpPr>
        <p:spPr>
          <a:xfrm>
            <a:off x="1157251" y="1543636"/>
            <a:ext cx="3269888"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The most important objective (basing more decisions on data analysis) and the most critical challenge (integrating data across platforms) are related – you can’t have one without the other. Insights like these are necessary in the development of an effective strategy.</a:t>
            </a:r>
          </a:p>
        </p:txBody>
      </p:sp>
      <p:cxnSp>
        <p:nvCxnSpPr>
          <p:cNvPr id="11" name="Straight Connector 10"/>
          <p:cNvCxnSpPr/>
          <p:nvPr/>
        </p:nvCxnSpPr>
        <p:spPr>
          <a:xfrm>
            <a:off x="4691607"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14415" y="1193799"/>
            <a:ext cx="6926373" cy="369332"/>
          </a:xfrm>
          <a:prstGeom prst="rect">
            <a:avLst/>
          </a:prstGeom>
        </p:spPr>
        <p:txBody>
          <a:bodyPr wrap="square">
            <a:spAutoFit/>
          </a:bodyPr>
          <a:lstStyle/>
          <a:p>
            <a:r>
              <a:rPr lang="en-US" b="1">
                <a:effectLst/>
                <a:latin typeface="Calibri" charset="0"/>
                <a:ea typeface="Calibri" charset="0"/>
                <a:cs typeface="Times New Roman" charset="0"/>
              </a:rPr>
              <a:t>Analytical comparison of important objectives and critical challenges.</a:t>
            </a:r>
            <a:endParaRPr lang="en-US">
              <a:effectLst/>
              <a:latin typeface="Calibri" charset="0"/>
              <a:ea typeface="Calibri" charset="0"/>
              <a:cs typeface="Times New Roman" charset="0"/>
            </a:endParaRPr>
          </a:p>
        </p:txBody>
      </p:sp>
      <p:sp>
        <p:nvSpPr>
          <p:cNvPr id="10" name="TextBox 9"/>
          <p:cNvSpPr txBox="1"/>
          <p:nvPr/>
        </p:nvSpPr>
        <p:spPr>
          <a:xfrm>
            <a:off x="11417643" y="6351373"/>
            <a:ext cx="774357" cy="338554"/>
          </a:xfrm>
          <a:prstGeom prst="rect">
            <a:avLst/>
          </a:prstGeom>
          <a:noFill/>
        </p:spPr>
        <p:txBody>
          <a:bodyPr wrap="square" rtlCol="0">
            <a:spAutoFit/>
          </a:bodyPr>
          <a:lstStyle/>
          <a:p>
            <a:r>
              <a:rPr lang="en-US" sz="1600" dirty="0"/>
              <a:t>8</a:t>
            </a:r>
          </a:p>
        </p:txBody>
      </p:sp>
    </p:spTree>
    <p:extLst>
      <p:ext uri="{BB962C8B-B14F-4D97-AF65-F5344CB8AC3E}">
        <p14:creationId xmlns:p14="http://schemas.microsoft.com/office/powerpoint/2010/main" val="130194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548" y="239359"/>
            <a:ext cx="5622052" cy="538609"/>
          </a:xfrm>
          <a:prstGeom prst="rect">
            <a:avLst/>
          </a:prstGeom>
        </p:spPr>
        <p:txBody>
          <a:bodyPr wrap="none">
            <a:spAutoFit/>
          </a:bodyPr>
          <a:lstStyle/>
          <a:p>
            <a:r>
              <a:rPr lang="en-US" sz="2900" b="1" dirty="0">
                <a:solidFill>
                  <a:schemeClr val="bg1"/>
                </a:solidFill>
                <a:latin typeface="Arial Narrow" charset="0"/>
              </a:rPr>
              <a:t>Digital Challenges for Collecting Data</a:t>
            </a:r>
          </a:p>
        </p:txBody>
      </p:sp>
      <p:sp>
        <p:nvSpPr>
          <p:cNvPr id="5" name="Content Placeholder 6"/>
          <p:cNvSpPr txBox="1">
            <a:spLocks/>
          </p:cNvSpPr>
          <p:nvPr/>
        </p:nvSpPr>
        <p:spPr>
          <a:xfrm>
            <a:off x="1157250" y="1543636"/>
            <a:ext cx="3277143" cy="434001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n-US" sz="1800" dirty="0">
                <a:latin typeface="Calibri" charset="0"/>
                <a:ea typeface="Calibri" charset="0"/>
                <a:cs typeface="Calibri" charset="0"/>
              </a:rPr>
              <a:t>Tactically, a website or </a:t>
            </a:r>
            <a:r>
              <a:rPr lang="en-US" sz="1800" dirty="0" err="1">
                <a:latin typeface="Calibri" charset="0"/>
                <a:ea typeface="Calibri" charset="0"/>
                <a:cs typeface="Calibri" charset="0"/>
              </a:rPr>
              <a:t>eCommerce</a:t>
            </a:r>
            <a:r>
              <a:rPr lang="en-US" sz="1800" dirty="0">
                <a:latin typeface="Calibri" charset="0"/>
                <a:ea typeface="Calibri" charset="0"/>
                <a:cs typeface="Calibri" charset="0"/>
              </a:rPr>
              <a:t> site, and social media are the most effective digital channels used for collecting marketing data by 58% and 55% of SMBs respectively. </a:t>
            </a:r>
          </a:p>
        </p:txBody>
      </p:sp>
      <p:graphicFrame>
        <p:nvGraphicFramePr>
          <p:cNvPr id="6" name="Chart 5">
            <a:extLst>
              <a:ext uri="{FF2B5EF4-FFF2-40B4-BE49-F238E27FC236}">
                <a16:creationId xmlns:a16="http://schemas.microsoft.com/office/drawing/2014/main" id="{DA007261-BF71-4FFA-B55B-931703179E73}"/>
              </a:ext>
            </a:extLst>
          </p:cNvPr>
          <p:cNvGraphicFramePr>
            <a:graphicFrameLocks/>
          </p:cNvGraphicFramePr>
          <p:nvPr>
            <p:extLst>
              <p:ext uri="{D42A27DB-BD31-4B8C-83A1-F6EECF244321}">
                <p14:modId xmlns:p14="http://schemas.microsoft.com/office/powerpoint/2010/main" val="249399692"/>
              </p:ext>
            </p:extLst>
          </p:nvPr>
        </p:nvGraphicFramePr>
        <p:xfrm>
          <a:off x="4742080" y="1332394"/>
          <a:ext cx="744992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820298" y="6241359"/>
            <a:ext cx="6926373" cy="246221"/>
          </a:xfrm>
          <a:prstGeom prst="rect">
            <a:avLst/>
          </a:prstGeom>
          <a:noFill/>
        </p:spPr>
        <p:txBody>
          <a:bodyPr wrap="square" rtlCol="0">
            <a:spAutoFit/>
          </a:bodyPr>
          <a:lstStyle/>
          <a:p>
            <a:pPr algn="ctr"/>
            <a:r>
              <a:rPr lang="en-US" sz="1000" dirty="0">
                <a:latin typeface="Calibri" charset="0"/>
                <a:ea typeface="Calibri" charset="0"/>
                <a:cs typeface="Calibri" charset="0"/>
              </a:rPr>
              <a:t>Data-Driven Marketing for the SMB, Ascend2 and </a:t>
            </a:r>
            <a:r>
              <a:rPr lang="en-US" sz="1000" dirty="0" err="1">
                <a:latin typeface="Calibri" charset="0"/>
                <a:ea typeface="Calibri" charset="0"/>
                <a:cs typeface="Calibri" charset="0"/>
              </a:rPr>
              <a:t>Insty</a:t>
            </a:r>
            <a:r>
              <a:rPr lang="en-US" sz="1000" dirty="0">
                <a:latin typeface="Calibri" charset="0"/>
                <a:ea typeface="Calibri" charset="0"/>
                <a:cs typeface="Calibri" charset="0"/>
              </a:rPr>
              <a:t>-Prints, Published October 2017</a:t>
            </a:r>
          </a:p>
        </p:txBody>
      </p:sp>
      <p:cxnSp>
        <p:nvCxnSpPr>
          <p:cNvPr id="11" name="Straight Connector 10"/>
          <p:cNvCxnSpPr/>
          <p:nvPr/>
        </p:nvCxnSpPr>
        <p:spPr>
          <a:xfrm>
            <a:off x="4588239" y="1539595"/>
            <a:ext cx="0" cy="494262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17643" y="6351373"/>
            <a:ext cx="774357" cy="338554"/>
          </a:xfrm>
          <a:prstGeom prst="rect">
            <a:avLst/>
          </a:prstGeom>
          <a:noFill/>
        </p:spPr>
        <p:txBody>
          <a:bodyPr wrap="square" rtlCol="0">
            <a:spAutoFit/>
          </a:bodyPr>
          <a:lstStyle/>
          <a:p>
            <a:r>
              <a:rPr lang="en-US" sz="1600" dirty="0"/>
              <a:t>9</a:t>
            </a:r>
          </a:p>
        </p:txBody>
      </p:sp>
    </p:spTree>
    <p:extLst>
      <p:ext uri="{BB962C8B-B14F-4D97-AF65-F5344CB8AC3E}">
        <p14:creationId xmlns:p14="http://schemas.microsoft.com/office/powerpoint/2010/main" val="1117109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1916</TotalTime>
  <Words>986</Words>
  <Application>Microsoft Office PowerPoint</Application>
  <PresentationFormat>Widescreen</PresentationFormat>
  <Paragraphs>119</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Arial Narrow</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Reska</dc:creator>
  <cp:lastModifiedBy>Johnna Rettig</cp:lastModifiedBy>
  <cp:revision>69</cp:revision>
  <cp:lastPrinted>2017-11-30T17:37:21Z</cp:lastPrinted>
  <dcterms:created xsi:type="dcterms:W3CDTF">2017-11-28T21:13:09Z</dcterms:created>
  <dcterms:modified xsi:type="dcterms:W3CDTF">2017-12-19T14:31:47Z</dcterms:modified>
</cp:coreProperties>
</file>